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sldIdLst>
    <p:sldId id="256" r:id="rId2"/>
    <p:sldId id="257" r:id="rId3"/>
    <p:sldId id="258" r:id="rId4"/>
    <p:sldId id="266" r:id="rId5"/>
    <p:sldId id="259" r:id="rId6"/>
    <p:sldId id="260" r:id="rId7"/>
    <p:sldId id="261" r:id="rId8"/>
    <p:sldId id="262" r:id="rId9"/>
    <p:sldId id="263" r:id="rId10"/>
    <p:sldId id="265" r:id="rId11"/>
    <p:sldId id="267" r:id="rId12"/>
    <p:sldId id="268" r:id="rId13"/>
    <p:sldId id="269" r:id="rId14"/>
    <p:sldId id="270" r:id="rId15"/>
    <p:sldId id="271" r:id="rId16"/>
    <p:sldId id="272" r:id="rId17"/>
    <p:sldId id="273" r:id="rId18"/>
    <p:sldId id="275" r:id="rId19"/>
    <p:sldId id="274" r:id="rId20"/>
    <p:sldId id="276" r:id="rId21"/>
    <p:sldId id="278" r:id="rId22"/>
    <p:sldId id="277" r:id="rId23"/>
    <p:sldId id="279" r:id="rId24"/>
    <p:sldId id="280" r:id="rId25"/>
    <p:sldId id="281" r:id="rId26"/>
    <p:sldId id="282" r:id="rId27"/>
    <p:sldId id="283" r:id="rId28"/>
    <p:sldId id="284" r:id="rId29"/>
    <p:sldId id="285" r:id="rId30"/>
    <p:sldId id="286" r:id="rId31"/>
    <p:sldId id="290" r:id="rId32"/>
    <p:sldId id="287" r:id="rId33"/>
    <p:sldId id="288" r:id="rId34"/>
    <p:sldId id="289" r:id="rId35"/>
    <p:sldId id="299" r:id="rId36"/>
    <p:sldId id="291" r:id="rId37"/>
    <p:sldId id="292" r:id="rId38"/>
    <p:sldId id="293" r:id="rId39"/>
    <p:sldId id="294" r:id="rId40"/>
    <p:sldId id="295" r:id="rId41"/>
    <p:sldId id="296" r:id="rId42"/>
    <p:sldId id="297" r:id="rId43"/>
    <p:sldId id="303" r:id="rId44"/>
    <p:sldId id="307" r:id="rId45"/>
    <p:sldId id="308" r:id="rId46"/>
    <p:sldId id="309" r:id="rId47"/>
    <p:sldId id="310" r:id="rId48"/>
    <p:sldId id="298" r:id="rId49"/>
    <p:sldId id="300" r:id="rId50"/>
    <p:sldId id="311" r:id="rId51"/>
    <p:sldId id="302" r:id="rId52"/>
    <p:sldId id="304" r:id="rId53"/>
    <p:sldId id="305" r:id="rId54"/>
    <p:sldId id="306" r:id="rId55"/>
    <p:sldId id="312" r:id="rId56"/>
    <p:sldId id="313" r:id="rId57"/>
    <p:sldId id="314" r:id="rId58"/>
    <p:sldId id="315" r:id="rId59"/>
    <p:sldId id="326" r:id="rId60"/>
    <p:sldId id="316" r:id="rId61"/>
    <p:sldId id="317" r:id="rId62"/>
    <p:sldId id="318" r:id="rId63"/>
    <p:sldId id="319" r:id="rId64"/>
    <p:sldId id="320" r:id="rId65"/>
    <p:sldId id="321" r:id="rId66"/>
    <p:sldId id="322" r:id="rId67"/>
    <p:sldId id="323" r:id="rId68"/>
    <p:sldId id="327" r:id="rId69"/>
    <p:sldId id="324" r:id="rId70"/>
    <p:sldId id="325" r:id="rId71"/>
    <p:sldId id="328" r:id="rId72"/>
    <p:sldId id="329" r:id="rId7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77" autoAdjust="0"/>
    <p:restoredTop sz="94660"/>
  </p:normalViewPr>
  <p:slideViewPr>
    <p:cSldViewPr snapToGrid="0">
      <p:cViewPr>
        <p:scale>
          <a:sx n="125" d="100"/>
          <a:sy n="125" d="100"/>
        </p:scale>
        <p:origin x="-72" y="-2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6D34833-1BBC-4C81-B52F-2C529CD37D23}" type="datetimeFigureOut">
              <a:rPr lang="ru-RU" smtClean="0"/>
              <a:t>24.11.2015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331103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6D34833-1BBC-4C81-B52F-2C529CD37D23}" type="datetimeFigureOut">
              <a:rPr lang="ru-RU" smtClean="0"/>
              <a:t>24.11.2015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3207140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6D34833-1BBC-4C81-B52F-2C529CD37D23}" type="datetimeFigureOut">
              <a:rPr lang="ru-RU" smtClean="0"/>
              <a:t>24.11.2015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2461609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6D34833-1BBC-4C81-B52F-2C529CD37D23}" type="datetimeFigureOut">
              <a:rPr lang="ru-RU" smtClean="0"/>
              <a:t>24.11.2015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407097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6D34833-1BBC-4C81-B52F-2C529CD37D23}" type="datetimeFigureOut">
              <a:rPr lang="ru-RU" smtClean="0"/>
              <a:t>24.11.2015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1739684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6D34833-1BBC-4C81-B52F-2C529CD37D23}" type="datetimeFigureOut">
              <a:rPr lang="ru-RU" smtClean="0"/>
              <a:t>24.11.2015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349182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6D34833-1BBC-4C81-B52F-2C529CD37D23}" type="datetimeFigureOut">
              <a:rPr lang="ru-RU" smtClean="0"/>
              <a:t>24.11.2015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266594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6D34833-1BBC-4C81-B52F-2C529CD37D23}" type="datetimeFigureOut">
              <a:rPr lang="ru-RU" smtClean="0"/>
              <a:t>24.11.2015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4244338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6D34833-1BBC-4C81-B52F-2C529CD37D23}" type="datetimeFigureOut">
              <a:rPr lang="ru-RU" smtClean="0"/>
              <a:t>24.11.2015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246057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6D34833-1BBC-4C81-B52F-2C529CD37D23}" type="datetimeFigureOut">
              <a:rPr lang="ru-RU" smtClean="0"/>
              <a:t>24.11.2015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551805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6D34833-1BBC-4C81-B52F-2C529CD37D23}" type="datetimeFigureOut">
              <a:rPr lang="ru-RU" smtClean="0"/>
              <a:t>24.11.2015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A3FAEA8-BF9C-46A8-8C97-54B8DAD6F014}" type="slidenum">
              <a:rPr lang="ru-RU" smtClean="0"/>
              <a:t>‹Nr.›</a:t>
            </a:fld>
            <a:endParaRPr lang="ru-RU"/>
          </a:p>
        </p:txBody>
      </p:sp>
    </p:spTree>
    <p:extLst>
      <p:ext uri="{BB962C8B-B14F-4D97-AF65-F5344CB8AC3E}">
        <p14:creationId xmlns:p14="http://schemas.microsoft.com/office/powerpoint/2010/main" val="3451794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34833-1BBC-4C81-B52F-2C529CD37D23}" type="datetimeFigureOut">
              <a:rPr lang="ru-RU" smtClean="0"/>
              <a:t>24.11.2015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FAEA8-BF9C-46A8-8C97-54B8DAD6F014}" type="slidenum">
              <a:rPr lang="ru-RU" smtClean="0"/>
              <a:t>‹Nr.›</a:t>
            </a:fld>
            <a:endParaRPr lang="ru-RU"/>
          </a:p>
        </p:txBody>
      </p:sp>
    </p:spTree>
    <p:extLst>
      <p:ext uri="{BB962C8B-B14F-4D97-AF65-F5344CB8AC3E}">
        <p14:creationId xmlns:p14="http://schemas.microsoft.com/office/powerpoint/2010/main" val="1760887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p:nvSpPr>
        <p:spPr>
          <a:xfrm>
            <a:off x="3872204" y="2773826"/>
            <a:ext cx="6307494" cy="1138773"/>
          </a:xfrm>
          <a:prstGeom prst="rect">
            <a:avLst/>
          </a:prstGeom>
          <a:noFill/>
        </p:spPr>
        <p:txBody>
          <a:bodyPr wrap="square" rtlCol="0">
            <a:spAutoFit/>
          </a:bodyPr>
          <a:lstStyle/>
          <a:p>
            <a:r>
              <a:rPr lang="en-US" sz="2800" b="1" dirty="0" smtClean="0">
                <a:solidFill>
                  <a:schemeClr val="bg1"/>
                </a:solidFill>
                <a:latin typeface="Arial" panose="020B0604020202020204" pitchFamily="34" charset="0"/>
                <a:cs typeface="Arial" panose="020B0604020202020204" pitchFamily="34" charset="0"/>
              </a:rPr>
              <a:t>Fix it yourself</a:t>
            </a:r>
            <a:endParaRPr lang="en-US" sz="2800" b="1" dirty="0">
              <a:solidFill>
                <a:schemeClr val="bg1"/>
              </a:solidFill>
              <a:latin typeface="Arial" panose="020B0604020202020204" pitchFamily="34" charset="0"/>
              <a:cs typeface="Arial" panose="020B0604020202020204" pitchFamily="34" charset="0"/>
            </a:endParaRPr>
          </a:p>
          <a:p>
            <a:r>
              <a:rPr lang="en-US" sz="2000" dirty="0" smtClean="0">
                <a:solidFill>
                  <a:schemeClr val="bg1"/>
                </a:solidFill>
                <a:latin typeface="Arial" panose="020B0604020202020204" pitchFamily="34" charset="0"/>
                <a:cs typeface="Arial" panose="020B0604020202020204" pitchFamily="34" charset="0"/>
              </a:rPr>
              <a:t>detecting and fixing UEFI firmware vulnerabilities without access to it’s source code</a:t>
            </a:r>
            <a:endParaRPr lang="en-US" sz="2000"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3872204" y="4474382"/>
            <a:ext cx="6307494" cy="1754326"/>
          </a:xfrm>
          <a:prstGeom prst="rect">
            <a:avLst/>
          </a:prstGeom>
          <a:noFill/>
        </p:spPr>
        <p:txBody>
          <a:bodyPr wrap="square" rtlCol="0">
            <a:spAutoFit/>
          </a:bodyPr>
          <a:lstStyle/>
          <a:p>
            <a:r>
              <a:rPr lang="en-US" dirty="0" err="1" smtClean="0">
                <a:solidFill>
                  <a:schemeClr val="bg1"/>
                </a:solidFill>
                <a:latin typeface="Arial" panose="020B0604020202020204" pitchFamily="34" charset="0"/>
                <a:cs typeface="Arial" panose="020B0604020202020204" pitchFamily="34" charset="0"/>
              </a:rPr>
              <a:t>Nikolaj</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Schlej</a:t>
            </a:r>
            <a:endParaRPr lang="en-US" dirty="0" smtClean="0">
              <a:solidFill>
                <a:schemeClr val="bg1"/>
              </a:solidFill>
              <a:latin typeface="Arial" panose="020B0604020202020204" pitchFamily="34" charset="0"/>
              <a:cs typeface="Arial" panose="020B0604020202020204" pitchFamily="34" charset="0"/>
            </a:endParaRPr>
          </a:p>
          <a:p>
            <a:r>
              <a:rPr lang="en-US" dirty="0" smtClean="0">
                <a:solidFill>
                  <a:schemeClr val="bg1"/>
                </a:solidFill>
                <a:latin typeface="Arial" panose="020B0604020202020204" pitchFamily="34" charset="0"/>
                <a:cs typeface="Arial" panose="020B0604020202020204" pitchFamily="34" charset="0"/>
              </a:rPr>
              <a:t>Software Engineer BIOS, </a:t>
            </a:r>
            <a:r>
              <a:rPr lang="en-US" dirty="0" err="1" smtClean="0">
                <a:solidFill>
                  <a:schemeClr val="bg1"/>
                </a:solidFill>
                <a:latin typeface="Arial" panose="020B0604020202020204" pitchFamily="34" charset="0"/>
                <a:cs typeface="Arial" panose="020B0604020202020204" pitchFamily="34" charset="0"/>
              </a:rPr>
              <a:t>congatec</a:t>
            </a:r>
            <a:r>
              <a:rPr lang="en-US" dirty="0" smtClean="0">
                <a:solidFill>
                  <a:schemeClr val="bg1"/>
                </a:solidFill>
                <a:latin typeface="Arial" panose="020B0604020202020204" pitchFamily="34" charset="0"/>
                <a:cs typeface="Arial" panose="020B0604020202020204" pitchFamily="34" charset="0"/>
              </a:rPr>
              <a:t> AG</a:t>
            </a:r>
          </a:p>
          <a:p>
            <a:r>
              <a:rPr lang="en-US" dirty="0" smtClean="0">
                <a:solidFill>
                  <a:schemeClr val="bg1"/>
                </a:solidFill>
                <a:latin typeface="Arial" panose="020B0604020202020204" pitchFamily="34" charset="0"/>
                <a:cs typeface="Arial" panose="020B0604020202020204" pitchFamily="34" charset="0"/>
              </a:rPr>
              <a:t>schlej@live.de, @</a:t>
            </a:r>
            <a:r>
              <a:rPr lang="en-US" dirty="0" err="1" smtClean="0">
                <a:solidFill>
                  <a:schemeClr val="bg1"/>
                </a:solidFill>
                <a:latin typeface="Arial" panose="020B0604020202020204" pitchFamily="34" charset="0"/>
                <a:cs typeface="Arial" panose="020B0604020202020204" pitchFamily="34" charset="0"/>
              </a:rPr>
              <a:t>NikolajSchlej</a:t>
            </a:r>
            <a:endParaRPr lang="en-US" dirty="0" smtClean="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endParaRPr lang="en-US" dirty="0" smtClean="0">
              <a:solidFill>
                <a:schemeClr val="bg1"/>
              </a:solidFill>
              <a:latin typeface="Arial" panose="020B0604020202020204" pitchFamily="34" charset="0"/>
              <a:cs typeface="Arial" panose="020B0604020202020204" pitchFamily="34" charset="0"/>
            </a:endParaRPr>
          </a:p>
          <a:p>
            <a:r>
              <a:rPr lang="en-US" dirty="0" smtClean="0">
                <a:solidFill>
                  <a:schemeClr val="bg1"/>
                </a:solidFill>
                <a:latin typeface="Arial" panose="020B0604020202020204" pitchFamily="34" charset="0"/>
                <a:cs typeface="Arial" panose="020B0604020202020204" pitchFamily="34" charset="0"/>
              </a:rPr>
              <a:t>26.11.2015</a:t>
            </a:r>
            <a:endParaRPr lang="ru-R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3860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Brief Intro </a:t>
            </a:r>
            <a:r>
              <a:rPr lang="en-US" sz="2400" b="1" dirty="0" smtClean="0">
                <a:solidFill>
                  <a:schemeClr val="bg1"/>
                </a:solidFill>
                <a:latin typeface="Arial" panose="020B0604020202020204" pitchFamily="34" charset="0"/>
                <a:cs typeface="Arial" panose="020B0604020202020204" pitchFamily="34" charset="0"/>
              </a:rPr>
              <a:t>to (</a:t>
            </a:r>
            <a:r>
              <a:rPr lang="en-US" sz="2400" b="1" dirty="0">
                <a:solidFill>
                  <a:schemeClr val="bg1"/>
                </a:solidFill>
                <a:latin typeface="Arial" panose="020B0604020202020204" pitchFamily="34" charset="0"/>
                <a:cs typeface="Arial" panose="020B0604020202020204" pitchFamily="34" charset="0"/>
              </a:rPr>
              <a:t>U)EFI</a:t>
            </a:r>
            <a:r>
              <a:rPr lang="en-US" sz="2400" b="1" dirty="0" smtClean="0">
                <a:solidFill>
                  <a:schemeClr val="bg1"/>
                </a:solidFill>
                <a:latin typeface="Arial" panose="020B0604020202020204" pitchFamily="34" charset="0"/>
                <a:cs typeface="Arial" panose="020B0604020202020204" pitchFamily="34" charset="0"/>
              </a:rPr>
              <a:t>: BDS concepts</a:t>
            </a:r>
            <a:endParaRPr lang="ru-RU" sz="2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524315"/>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purpose: find a bootloader and transfer control to it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POST </a:t>
            </a:r>
            <a:r>
              <a:rPr lang="en-US" sz="2400" dirty="0" smtClean="0">
                <a:solidFill>
                  <a:schemeClr val="bg1"/>
                </a:solidFill>
                <a:latin typeface="Arial" panose="020B0604020202020204" pitchFamily="34" charset="0"/>
                <a:cs typeface="Arial" panose="020B0604020202020204" pitchFamily="34" charset="0"/>
              </a:rPr>
              <a:t>screen, BIOS Setup, firmware update, recovery tools, etc.</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all UEFI stuff including </a:t>
            </a:r>
            <a:r>
              <a:rPr lang="en-US" sz="2400" dirty="0" err="1" smtClean="0">
                <a:solidFill>
                  <a:schemeClr val="bg1"/>
                </a:solidFill>
                <a:latin typeface="Arial" panose="020B0604020202020204" pitchFamily="34" charset="0"/>
                <a:cs typeface="Arial" panose="020B0604020202020204" pitchFamily="34" charset="0"/>
              </a:rPr>
              <a:t>BootServices</a:t>
            </a:r>
            <a:r>
              <a:rPr lang="en-US" sz="2400" dirty="0" smtClean="0">
                <a:solidFill>
                  <a:schemeClr val="bg1"/>
                </a:solidFill>
                <a:latin typeface="Arial" panose="020B0604020202020204" pitchFamily="34" charset="0"/>
                <a:cs typeface="Arial" panose="020B0604020202020204" pitchFamily="34" charset="0"/>
              </a:rPr>
              <a:t>, loaded drivers, published protocols and so on, is available to UEFI bootloaders </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final OS bootloader should generate </a:t>
            </a:r>
            <a:r>
              <a:rPr lang="en-US" sz="2400" dirty="0" err="1" smtClean="0">
                <a:solidFill>
                  <a:schemeClr val="bg1"/>
                </a:solidFill>
                <a:latin typeface="Arial" panose="020B0604020202020204" pitchFamily="34" charset="0"/>
                <a:cs typeface="Arial" panose="020B0604020202020204" pitchFamily="34" charset="0"/>
              </a:rPr>
              <a:t>ExitBS</a:t>
            </a:r>
            <a:r>
              <a:rPr lang="en-US" sz="2400" dirty="0" smtClean="0">
                <a:solidFill>
                  <a:schemeClr val="bg1"/>
                </a:solidFill>
                <a:latin typeface="Arial" panose="020B0604020202020204" pitchFamily="34" charset="0"/>
                <a:cs typeface="Arial" panose="020B0604020202020204" pitchFamily="34" charset="0"/>
              </a:rPr>
              <a:t> event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after that, only runtime services, ACPI tables, SMI handlers and special purpose memory regions are accessible to OS, all other memory is marked free</a:t>
            </a: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297683" y="767256"/>
            <a:ext cx="358923"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8</a:t>
            </a:r>
            <a:endParaRPr lang="de-DE" b="1" dirty="0">
              <a:solidFill>
                <a:schemeClr val="bg1"/>
              </a:solidFill>
              <a:latin typeface="Arial" panose="020B0604020202020204" pitchFamily="34" charset="0"/>
              <a:cs typeface="Arial" panose="020B0604020202020204"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24" y="4891405"/>
            <a:ext cx="792163" cy="71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70021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What an Attacker Can Do?</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297683" y="767256"/>
            <a:ext cx="358923"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9</a:t>
            </a:r>
            <a:endParaRPr lang="de-DE" b="1" dirty="0">
              <a:solidFill>
                <a:schemeClr val="bg1"/>
              </a:solidFill>
              <a:latin typeface="Arial" panose="020B0604020202020204" pitchFamily="34" charset="0"/>
              <a:cs typeface="Arial" panose="020B0604020202020204" pitchFamily="34" charset="0"/>
            </a:endParaRPr>
          </a:p>
        </p:txBody>
      </p:sp>
      <p:pic>
        <p:nvPicPr>
          <p:cNvPr id="3074" name="Picture 2" descr="C:\Users\nikolajschlej\Desktop\FixIt\pics\Vill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083" y="1601500"/>
            <a:ext cx="82296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351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What an Attacker Can Do: PWNAGE</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10</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308324"/>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persist across OS reinstall and hard drive change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obtain full access to hardware, physical memory and CPU context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steal secrets from OS and sent them out by network</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resist detection to a point of being virtually undetectable without additional hardware</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i</a:t>
            </a:r>
            <a:r>
              <a:rPr lang="en-US" sz="2400" dirty="0" smtClean="0">
                <a:solidFill>
                  <a:schemeClr val="bg1"/>
                </a:solidFill>
                <a:latin typeface="Arial" panose="020B0604020202020204" pitchFamily="34" charset="0"/>
                <a:cs typeface="Arial" panose="020B0604020202020204" pitchFamily="34" charset="0"/>
              </a:rPr>
              <a:t>n other words: </a:t>
            </a:r>
            <a:r>
              <a:rPr lang="en-US" sz="2400" b="1" dirty="0" smtClean="0">
                <a:solidFill>
                  <a:schemeClr val="bg1"/>
                </a:solidFill>
                <a:latin typeface="Arial" panose="020B0604020202020204" pitchFamily="34" charset="0"/>
                <a:cs typeface="Arial" panose="020B0604020202020204" pitchFamily="34" charset="0"/>
              </a:rPr>
              <a:t>PWN EVERYTHING</a:t>
            </a:r>
            <a:endParaRPr lang="en-US" sz="2400" dirty="0" smtClean="0">
              <a:solidFill>
                <a:schemeClr val="bg1"/>
              </a:solidFill>
              <a:latin typeface="Arial" panose="020B0604020202020204" pitchFamily="34" charset="0"/>
              <a:cs typeface="Arial" panose="020B0604020202020204" pitchFamily="34" charset="0"/>
            </a:endParaRPr>
          </a:p>
        </p:txBody>
      </p:sp>
      <p:pic>
        <p:nvPicPr>
          <p:cNvPr id="4099" name="Picture 3" descr="C:\Users\nikolajschlej\Desktop\FixIt\pics\PwnedByG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068" y="3601993"/>
            <a:ext cx="2963863" cy="286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472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What an Attacker Can Do: A quote</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11</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23009" y="6093525"/>
            <a:ext cx="9433598" cy="338554"/>
          </a:xfrm>
          <a:prstGeom prst="rect">
            <a:avLst/>
          </a:prstGeom>
          <a:noFill/>
        </p:spPr>
        <p:txBody>
          <a:bodyPr wrap="square" rtlCol="0">
            <a:spAutoFit/>
          </a:bodyPr>
          <a:lstStyle/>
          <a:p>
            <a:pPr algn="ctr"/>
            <a:r>
              <a:rPr lang="en-US" sz="1600" dirty="0" smtClean="0">
                <a:solidFill>
                  <a:schemeClr val="bg1"/>
                </a:solidFill>
                <a:latin typeface="Arial" panose="020B0604020202020204" pitchFamily="34" charset="0"/>
                <a:cs typeface="Arial" panose="020B0604020202020204" pitchFamily="34" charset="0"/>
              </a:rPr>
              <a:t>[3] “How Many Million </a:t>
            </a:r>
            <a:r>
              <a:rPr lang="en-US" sz="1600" dirty="0" err="1" smtClean="0">
                <a:solidFill>
                  <a:schemeClr val="bg1"/>
                </a:solidFill>
                <a:latin typeface="Arial" panose="020B0604020202020204" pitchFamily="34" charset="0"/>
                <a:cs typeface="Arial" panose="020B0604020202020204" pitchFamily="34" charset="0"/>
              </a:rPr>
              <a:t>BIOSes</a:t>
            </a:r>
            <a:r>
              <a:rPr lang="en-US" sz="1600" dirty="0" smtClean="0">
                <a:solidFill>
                  <a:schemeClr val="bg1"/>
                </a:solidFill>
                <a:latin typeface="Arial" panose="020B0604020202020204" pitchFamily="34" charset="0"/>
                <a:cs typeface="Arial" panose="020B0604020202020204" pitchFamily="34" charset="0"/>
              </a:rPr>
              <a:t> Would You Like to Infect” by Corey </a:t>
            </a:r>
            <a:r>
              <a:rPr lang="en-US" sz="1600" dirty="0" err="1" smtClean="0">
                <a:solidFill>
                  <a:schemeClr val="bg1"/>
                </a:solidFill>
                <a:latin typeface="Arial" panose="020B0604020202020204" pitchFamily="34" charset="0"/>
                <a:cs typeface="Arial" panose="020B0604020202020204" pitchFamily="34" charset="0"/>
              </a:rPr>
              <a:t>Kallenberg</a:t>
            </a:r>
            <a:r>
              <a:rPr lang="en-US" sz="1600" dirty="0" smtClean="0">
                <a:solidFill>
                  <a:schemeClr val="bg1"/>
                </a:solidFill>
                <a:latin typeface="Arial" panose="020B0604020202020204" pitchFamily="34" charset="0"/>
                <a:cs typeface="Arial" panose="020B0604020202020204" pitchFamily="34" charset="0"/>
              </a:rPr>
              <a:t> and </a:t>
            </a:r>
            <a:r>
              <a:rPr lang="en-US" sz="1600" dirty="0" err="1" smtClean="0">
                <a:solidFill>
                  <a:schemeClr val="bg1"/>
                </a:solidFill>
                <a:latin typeface="Arial" panose="020B0604020202020204" pitchFamily="34" charset="0"/>
                <a:cs typeface="Arial" panose="020B0604020202020204" pitchFamily="34" charset="0"/>
              </a:rPr>
              <a:t>Xeno</a:t>
            </a:r>
            <a:r>
              <a:rPr lang="en-US" sz="1600" dirty="0" smtClean="0">
                <a:solidFill>
                  <a:schemeClr val="bg1"/>
                </a:solidFill>
                <a:latin typeface="Arial" panose="020B0604020202020204" pitchFamily="34" charset="0"/>
                <a:cs typeface="Arial" panose="020B0604020202020204" pitchFamily="34" charset="0"/>
              </a:rPr>
              <a:t> </a:t>
            </a:r>
            <a:r>
              <a:rPr lang="en-US" sz="1600" dirty="0" err="1" smtClean="0">
                <a:solidFill>
                  <a:schemeClr val="bg1"/>
                </a:solidFill>
                <a:latin typeface="Arial" panose="020B0604020202020204" pitchFamily="34" charset="0"/>
                <a:cs typeface="Arial" panose="020B0604020202020204" pitchFamily="34" charset="0"/>
              </a:rPr>
              <a:t>Kovah</a:t>
            </a:r>
            <a:endParaRPr lang="en-US" sz="1600" dirty="0" smtClean="0">
              <a:solidFill>
                <a:schemeClr val="bg1"/>
              </a:solidFill>
              <a:latin typeface="Arial" panose="020B0604020202020204" pitchFamily="34" charset="0"/>
              <a:cs typeface="Arial" panose="020B0604020202020204" pitchFamily="34" charset="0"/>
            </a:endParaRPr>
          </a:p>
        </p:txBody>
      </p:sp>
      <p:pic>
        <p:nvPicPr>
          <p:cNvPr id="2050" name="Picture 2" descr="C:\Users\nikolajschlej\Desktop\FixIt\pics\LKJok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812" y="1320984"/>
            <a:ext cx="6302375" cy="458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528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Attack Vectors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12</a:t>
            </a:r>
            <a:endParaRPr lang="de-DE"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1223009" y="6093525"/>
            <a:ext cx="9433598" cy="338554"/>
          </a:xfrm>
          <a:prstGeom prst="rect">
            <a:avLst/>
          </a:prstGeom>
          <a:noFill/>
        </p:spPr>
        <p:txBody>
          <a:bodyPr wrap="square" rtlCol="0">
            <a:spAutoFit/>
          </a:bodyPr>
          <a:lstStyle/>
          <a:p>
            <a:pPr algn="ctr"/>
            <a:r>
              <a:rPr lang="en-US" sz="1600" dirty="0" smtClean="0">
                <a:solidFill>
                  <a:schemeClr val="bg1"/>
                </a:solidFill>
                <a:latin typeface="Arial" panose="020B0604020202020204" pitchFamily="34" charset="0"/>
                <a:cs typeface="Arial" panose="020B0604020202020204" pitchFamily="34" charset="0"/>
              </a:rPr>
              <a:t>[4] “UEFI, Open Platforms, and the Defender’s Dilemma” by Vincent Zimmer</a:t>
            </a:r>
          </a:p>
        </p:txBody>
      </p:sp>
      <p:pic>
        <p:nvPicPr>
          <p:cNvPr id="5124" name="Picture 4" descr="C:\Users\nikolajschlej\Desktop\FixIt\pics\UefiAttackVecto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251" y="1294058"/>
            <a:ext cx="4973497" cy="462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7284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Attack Vectors: SPI flash chip</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13</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308324"/>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the most desired and dangerous attack vector</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successful attack leads to full system control if verified boot isn’t used, </a:t>
            </a:r>
            <a:r>
              <a:rPr lang="en-US" sz="2400" dirty="0" err="1" smtClean="0">
                <a:solidFill>
                  <a:schemeClr val="bg1"/>
                </a:solidFill>
                <a:latin typeface="Arial" panose="020B0604020202020204" pitchFamily="34" charset="0"/>
                <a:cs typeface="Arial" panose="020B0604020202020204" pitchFamily="34" charset="0"/>
              </a:rPr>
              <a:t>DoS</a:t>
            </a:r>
            <a:r>
              <a:rPr lang="en-US" sz="2400" dirty="0" smtClean="0">
                <a:solidFill>
                  <a:schemeClr val="bg1"/>
                </a:solidFill>
                <a:latin typeface="Arial" panose="020B0604020202020204" pitchFamily="34" charset="0"/>
                <a:cs typeface="Arial" panose="020B0604020202020204" pitchFamily="34" charset="0"/>
              </a:rPr>
              <a:t> otherwise</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provides </a:t>
            </a:r>
            <a:r>
              <a:rPr lang="en-US" sz="2400" dirty="0" smtClean="0">
                <a:solidFill>
                  <a:schemeClr val="bg1"/>
                </a:solidFill>
                <a:latin typeface="Arial" panose="020B0604020202020204" pitchFamily="34" charset="0"/>
                <a:cs typeface="Arial" panose="020B0604020202020204" pitchFamily="34" charset="0"/>
              </a:rPr>
              <a:t>persistence, renders all other protections futile</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t</a:t>
            </a:r>
            <a:r>
              <a:rPr lang="en-US" sz="2400" dirty="0" smtClean="0">
                <a:solidFill>
                  <a:schemeClr val="bg1"/>
                </a:solidFill>
                <a:latin typeface="Arial" panose="020B0604020202020204" pitchFamily="34" charset="0"/>
                <a:cs typeface="Arial" panose="020B0604020202020204" pitchFamily="34" charset="0"/>
              </a:rPr>
              <a:t>here are millions of systems without any SPI flash protection, waiting to be </a:t>
            </a:r>
            <a:r>
              <a:rPr lang="en-US" sz="2400" dirty="0" err="1" smtClean="0">
                <a:solidFill>
                  <a:schemeClr val="bg1"/>
                </a:solidFill>
                <a:latin typeface="Arial" panose="020B0604020202020204" pitchFamily="34" charset="0"/>
                <a:cs typeface="Arial" panose="020B0604020202020204" pitchFamily="34" charset="0"/>
              </a:rPr>
              <a:t>pwned</a:t>
            </a:r>
            <a:endParaRPr lang="en-US" sz="2400" dirty="0" smtClean="0">
              <a:solidFill>
                <a:schemeClr val="bg1"/>
              </a:solidFill>
              <a:latin typeface="Arial" panose="020B0604020202020204" pitchFamily="34" charset="0"/>
              <a:cs typeface="Arial" panose="020B0604020202020204" pitchFamily="34" charset="0"/>
            </a:endParaRPr>
          </a:p>
        </p:txBody>
      </p:sp>
      <p:pic>
        <p:nvPicPr>
          <p:cNvPr id="6146" name="Picture 2" descr="C:\Users\nikolajschlej\Desktop\FixIt\pics\IntelFP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706" y="3629307"/>
            <a:ext cx="5214934" cy="285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840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Attack Vectors: SMI handlers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14</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1938992"/>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one of the most privileged execution modes available </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successful attack very often provides SPI flash access </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tons of systems are </a:t>
            </a:r>
            <a:r>
              <a:rPr lang="en-US" sz="2400" dirty="0">
                <a:solidFill>
                  <a:schemeClr val="bg1"/>
                </a:solidFill>
                <a:latin typeface="Arial" panose="020B0604020202020204" pitchFamily="34" charset="0"/>
                <a:cs typeface="Arial" panose="020B0604020202020204" pitchFamily="34" charset="0"/>
              </a:rPr>
              <a:t>(</a:t>
            </a:r>
            <a:r>
              <a:rPr lang="en-US" sz="2400" dirty="0" smtClean="0">
                <a:solidFill>
                  <a:schemeClr val="bg1"/>
                </a:solidFill>
                <a:latin typeface="Arial" panose="020B0604020202020204" pitchFamily="34" charset="0"/>
                <a:cs typeface="Arial" panose="020B0604020202020204" pitchFamily="34" charset="0"/>
              </a:rPr>
              <a:t>still) </a:t>
            </a:r>
            <a:r>
              <a:rPr lang="en-US" sz="2400" dirty="0" smtClean="0">
                <a:solidFill>
                  <a:schemeClr val="bg1"/>
                </a:solidFill>
                <a:latin typeface="Arial" panose="020B0604020202020204" pitchFamily="34" charset="0"/>
                <a:cs typeface="Arial" panose="020B0604020202020204" pitchFamily="34" charset="0"/>
              </a:rPr>
              <a:t>vulnerable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hard to fix even with source code, almost impossible without one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can’t be disabled without major rework of the whole firmware</a:t>
            </a:r>
          </a:p>
        </p:txBody>
      </p:sp>
      <p:pic>
        <p:nvPicPr>
          <p:cNvPr id="7170" name="Picture 2" descr="C:\Users\nikolajschlej\Desktop\FixIt\pics\Incur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525" y="3271749"/>
            <a:ext cx="4274950" cy="28080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223009" y="6093525"/>
            <a:ext cx="9433598" cy="338554"/>
          </a:xfrm>
          <a:prstGeom prst="rect">
            <a:avLst/>
          </a:prstGeom>
          <a:noFill/>
        </p:spPr>
        <p:txBody>
          <a:bodyPr wrap="square" rtlCol="0">
            <a:spAutoFit/>
          </a:bodyPr>
          <a:lstStyle/>
          <a:p>
            <a:pPr algn="ctr"/>
            <a:r>
              <a:rPr lang="en-US" sz="1600" dirty="0" smtClean="0">
                <a:solidFill>
                  <a:schemeClr val="bg1"/>
                </a:solidFill>
                <a:latin typeface="Arial" panose="020B0604020202020204" pitchFamily="34" charset="0"/>
                <a:cs typeface="Arial" panose="020B0604020202020204" pitchFamily="34" charset="0"/>
              </a:rPr>
              <a:t>[3] “How Many Million </a:t>
            </a:r>
            <a:r>
              <a:rPr lang="en-US" sz="1600" dirty="0" err="1" smtClean="0">
                <a:solidFill>
                  <a:schemeClr val="bg1"/>
                </a:solidFill>
                <a:latin typeface="Arial" panose="020B0604020202020204" pitchFamily="34" charset="0"/>
                <a:cs typeface="Arial" panose="020B0604020202020204" pitchFamily="34" charset="0"/>
              </a:rPr>
              <a:t>BIOSes</a:t>
            </a:r>
            <a:r>
              <a:rPr lang="en-US" sz="1600" dirty="0" smtClean="0">
                <a:solidFill>
                  <a:schemeClr val="bg1"/>
                </a:solidFill>
                <a:latin typeface="Arial" panose="020B0604020202020204" pitchFamily="34" charset="0"/>
                <a:cs typeface="Arial" panose="020B0604020202020204" pitchFamily="34" charset="0"/>
              </a:rPr>
              <a:t> Would You Like to Infect” by Corey </a:t>
            </a:r>
            <a:r>
              <a:rPr lang="en-US" sz="1600" dirty="0" err="1" smtClean="0">
                <a:solidFill>
                  <a:schemeClr val="bg1"/>
                </a:solidFill>
                <a:latin typeface="Arial" panose="020B0604020202020204" pitchFamily="34" charset="0"/>
                <a:cs typeface="Arial" panose="020B0604020202020204" pitchFamily="34" charset="0"/>
              </a:rPr>
              <a:t>Kallenberg</a:t>
            </a:r>
            <a:r>
              <a:rPr lang="en-US" sz="1600" dirty="0" smtClean="0">
                <a:solidFill>
                  <a:schemeClr val="bg1"/>
                </a:solidFill>
                <a:latin typeface="Arial" panose="020B0604020202020204" pitchFamily="34" charset="0"/>
                <a:cs typeface="Arial" panose="020B0604020202020204" pitchFamily="34" charset="0"/>
              </a:rPr>
              <a:t> and </a:t>
            </a:r>
            <a:r>
              <a:rPr lang="en-US" sz="1600" dirty="0" err="1" smtClean="0">
                <a:solidFill>
                  <a:schemeClr val="bg1"/>
                </a:solidFill>
                <a:latin typeface="Arial" panose="020B0604020202020204" pitchFamily="34" charset="0"/>
                <a:cs typeface="Arial" panose="020B0604020202020204" pitchFamily="34" charset="0"/>
              </a:rPr>
              <a:t>Xeno</a:t>
            </a:r>
            <a:r>
              <a:rPr lang="en-US" sz="1600" dirty="0" smtClean="0">
                <a:solidFill>
                  <a:schemeClr val="bg1"/>
                </a:solidFill>
                <a:latin typeface="Arial" panose="020B0604020202020204" pitchFamily="34" charset="0"/>
                <a:cs typeface="Arial" panose="020B0604020202020204" pitchFamily="34" charset="0"/>
              </a:rPr>
              <a:t> </a:t>
            </a:r>
            <a:r>
              <a:rPr lang="en-US" sz="1600" dirty="0" err="1" smtClean="0">
                <a:solidFill>
                  <a:schemeClr val="bg1"/>
                </a:solidFill>
                <a:latin typeface="Arial" panose="020B0604020202020204" pitchFamily="34" charset="0"/>
                <a:cs typeface="Arial" panose="020B0604020202020204" pitchFamily="34" charset="0"/>
              </a:rPr>
              <a:t>Kovah</a:t>
            </a:r>
            <a:endParaRPr lang="en-US" sz="16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288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Attack Vectors: S3 </a:t>
            </a:r>
            <a:r>
              <a:rPr lang="en-US" sz="2400" b="1" dirty="0" err="1" smtClean="0">
                <a:solidFill>
                  <a:schemeClr val="bg1"/>
                </a:solidFill>
                <a:latin typeface="Arial" panose="020B0604020202020204" pitchFamily="34" charset="0"/>
                <a:cs typeface="Arial" panose="020B0604020202020204" pitchFamily="34" charset="0"/>
              </a:rPr>
              <a:t>BootScript</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15</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3046988"/>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set of instructions to restore system configuration on ACPI S3 </a:t>
            </a:r>
            <a:r>
              <a:rPr lang="en-US" sz="2400" dirty="0">
                <a:solidFill>
                  <a:schemeClr val="bg1"/>
                </a:solidFill>
                <a:latin typeface="Arial" panose="020B0604020202020204" pitchFamily="34" charset="0"/>
                <a:cs typeface="Arial" panose="020B0604020202020204" pitchFamily="34" charset="0"/>
              </a:rPr>
              <a:t>resume, gathered in DXE phase </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enables fast resume, when the whole DXE phase is skipped</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was stored in ACPI NVS memory available for OS-level attacker</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now copied to SMRAM, </a:t>
            </a:r>
            <a:r>
              <a:rPr lang="en-US" sz="2400" dirty="0" smtClean="0">
                <a:solidFill>
                  <a:schemeClr val="bg1"/>
                </a:solidFill>
                <a:latin typeface="Arial" panose="020B0604020202020204" pitchFamily="34" charset="0"/>
                <a:cs typeface="Arial" panose="020B0604020202020204" pitchFamily="34" charset="0"/>
              </a:rPr>
              <a:t>a </a:t>
            </a:r>
            <a:r>
              <a:rPr lang="en-US" sz="2400" dirty="0" smtClean="0">
                <a:solidFill>
                  <a:schemeClr val="bg1"/>
                </a:solidFill>
                <a:latin typeface="Arial" panose="020B0604020202020204" pitchFamily="34" charset="0"/>
                <a:cs typeface="Arial" panose="020B0604020202020204" pitchFamily="34" charset="0"/>
              </a:rPr>
              <a:t>successful attack on SMM renders  </a:t>
            </a:r>
            <a:r>
              <a:rPr lang="en-US" sz="2400" dirty="0" smtClean="0">
                <a:solidFill>
                  <a:schemeClr val="bg1"/>
                </a:solidFill>
                <a:latin typeface="Arial" panose="020B0604020202020204" pitchFamily="34" charset="0"/>
                <a:cs typeface="Arial" panose="020B0604020202020204" pitchFamily="34" charset="0"/>
              </a:rPr>
              <a:t>SMM-based </a:t>
            </a:r>
            <a:r>
              <a:rPr lang="en-US" sz="2400" dirty="0" err="1" smtClean="0">
                <a:solidFill>
                  <a:schemeClr val="bg1"/>
                </a:solidFill>
                <a:latin typeface="Arial" panose="020B0604020202020204" pitchFamily="34" charset="0"/>
                <a:cs typeface="Arial" panose="020B0604020202020204" pitchFamily="34" charset="0"/>
              </a:rPr>
              <a:t>BootScript</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protection useless</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SPI flash protections can be disabled </a:t>
            </a:r>
            <a:r>
              <a:rPr lang="en-US" sz="2400" dirty="0" smtClean="0">
                <a:solidFill>
                  <a:schemeClr val="bg1"/>
                </a:solidFill>
                <a:latin typeface="Arial" panose="020B0604020202020204" pitchFamily="34" charset="0"/>
                <a:cs typeface="Arial" panose="020B0604020202020204" pitchFamily="34" charset="0"/>
              </a:rPr>
              <a:t>after a vulnerable S3 </a:t>
            </a:r>
            <a:r>
              <a:rPr lang="en-US" sz="2400" dirty="0">
                <a:solidFill>
                  <a:schemeClr val="bg1"/>
                </a:solidFill>
                <a:latin typeface="Arial" panose="020B0604020202020204" pitchFamily="34" charset="0"/>
                <a:cs typeface="Arial" panose="020B0604020202020204" pitchFamily="34" charset="0"/>
              </a:rPr>
              <a:t>cycle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most systems are </a:t>
            </a:r>
            <a:r>
              <a:rPr lang="en-US" sz="2400" dirty="0" smtClean="0">
                <a:solidFill>
                  <a:schemeClr val="bg1"/>
                </a:solidFill>
                <a:latin typeface="Arial" panose="020B0604020202020204" pitchFamily="34" charset="0"/>
                <a:cs typeface="Arial" panose="020B0604020202020204" pitchFamily="34" charset="0"/>
              </a:rPr>
              <a:t>vulnerable even </a:t>
            </a:r>
            <a:r>
              <a:rPr lang="en-US" sz="2400" dirty="0" smtClean="0">
                <a:solidFill>
                  <a:schemeClr val="bg1"/>
                </a:solidFill>
                <a:latin typeface="Arial" panose="020B0604020202020204" pitchFamily="34" charset="0"/>
                <a:cs typeface="Arial" panose="020B0604020202020204" pitchFamily="34" charset="0"/>
              </a:rPr>
              <a:t>after a year from disclosure </a:t>
            </a:r>
          </a:p>
        </p:txBody>
      </p:sp>
      <p:pic>
        <p:nvPicPr>
          <p:cNvPr id="8194" name="Picture 2" descr="C:\Users\nikolajschlej\Desktop\FixIt\pics\NEVER+SLEEP+AG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879" y="4470681"/>
            <a:ext cx="2414588" cy="175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886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Attack Vectors: Option ROMs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16</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3046988"/>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stored on internal PCI(e) devices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and any external devices capable of PCI bus mastering: </a:t>
            </a:r>
            <a:br>
              <a:rPr lang="en-US" sz="2400" dirty="0" smtClean="0">
                <a:solidFill>
                  <a:schemeClr val="bg1"/>
                </a:solidFill>
                <a:latin typeface="Arial" panose="020B0604020202020204" pitchFamily="34" charset="0"/>
                <a:cs typeface="Arial" panose="020B0604020202020204" pitchFamily="34" charset="0"/>
              </a:rPr>
            </a:br>
            <a:r>
              <a:rPr lang="en-US" sz="2400" dirty="0" err="1" smtClean="0">
                <a:solidFill>
                  <a:schemeClr val="accent5"/>
                </a:solidFill>
                <a:latin typeface="Arial" panose="020B0604020202020204" pitchFamily="34" charset="0"/>
                <a:cs typeface="Arial" panose="020B0604020202020204" pitchFamily="34" charset="0"/>
              </a:rPr>
              <a:t>Firewire</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accent5"/>
                </a:solidFill>
                <a:latin typeface="Arial" panose="020B0604020202020204" pitchFamily="34" charset="0"/>
                <a:cs typeface="Arial" panose="020B0604020202020204" pitchFamily="34" charset="0"/>
              </a:rPr>
              <a:t>Thunderbolt</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accent5"/>
                </a:solidFill>
                <a:latin typeface="Arial" panose="020B0604020202020204" pitchFamily="34" charset="0"/>
                <a:cs typeface="Arial" panose="020B0604020202020204" pitchFamily="34" charset="0"/>
              </a:rPr>
              <a:t>ExpressCard</a:t>
            </a:r>
            <a:r>
              <a:rPr lang="en-US" sz="2400" dirty="0" smtClean="0">
                <a:solidFill>
                  <a:schemeClr val="bg1"/>
                </a:solidFill>
                <a:latin typeface="Arial" panose="020B0604020202020204" pitchFamily="34" charset="0"/>
                <a:cs typeface="Arial" panose="020B0604020202020204" pitchFamily="34" charset="0"/>
              </a:rPr>
              <a:t>, etc.</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loaded during DXE phase as normal DXE drivers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no verification performed if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is disabled</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some systems will launch an Option ROM even if verification fails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attacker can modify an Option ROM of an existing device</a:t>
            </a: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10242" name="Picture 2" descr="C:\Users\nikolajschlej\Desktop\FixIt\pics\O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087252"/>
            <a:ext cx="7620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13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Attack Vectors: BIOS Setup</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17</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677656"/>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can control SPI flash access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controls </a:t>
            </a:r>
            <a:r>
              <a:rPr lang="en-US" sz="2400" dirty="0" err="1" smtClean="0">
                <a:solidFill>
                  <a:schemeClr val="bg1"/>
                </a:solidFill>
                <a:latin typeface="Arial" panose="020B0604020202020204" pitchFamily="34" charset="0"/>
                <a:cs typeface="Arial" panose="020B0604020202020204" pitchFamily="34" charset="0"/>
              </a:rPr>
              <a:t>SecureBoot</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settings are stored in NVRAM variable called “Setup”, which can be changed from UEFI Shell (always) or any </a:t>
            </a:r>
            <a:r>
              <a:rPr lang="en-US" sz="2400" dirty="0" smtClean="0">
                <a:solidFill>
                  <a:schemeClr val="bg1"/>
                </a:solidFill>
                <a:latin typeface="Arial" panose="020B0604020202020204" pitchFamily="34" charset="0"/>
                <a:cs typeface="Arial" panose="020B0604020202020204" pitchFamily="34" charset="0"/>
              </a:rPr>
              <a:t>UEFI-bootable OS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if the variable has RT flag</a:t>
            </a:r>
            <a:r>
              <a:rPr lang="en-US" sz="2400" dirty="0" smtClean="0">
                <a:solidFill>
                  <a:schemeClr val="bg1"/>
                </a:solidFill>
                <a:latin typeface="Arial" panose="020B0604020202020204" pitchFamily="34" charset="0"/>
                <a:cs typeface="Arial" panose="020B0604020202020204" pitchFamily="34" charset="0"/>
              </a:rPr>
              <a: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protected by password, which can be stored using a weak algorithm, removed with “factory password” or reset by PC vendor</a:t>
            </a:r>
          </a:p>
        </p:txBody>
      </p:sp>
      <p:pic>
        <p:nvPicPr>
          <p:cNvPr id="9218" name="Picture 2" descr="C:\Users\nikolajschlej\Desktop\FixIt\pics\AcerFt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573" y="4306532"/>
            <a:ext cx="7315200"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360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About me</a:t>
            </a:r>
            <a:endParaRPr lang="ru-RU" sz="2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905506"/>
            <a:ext cx="9433598" cy="3046988"/>
          </a:xfrm>
          <a:prstGeom prst="rect">
            <a:avLst/>
          </a:prstGeom>
          <a:noFill/>
        </p:spPr>
        <p:txBody>
          <a:bodyPr wrap="square" rtlCol="0">
            <a:spAutoFit/>
          </a:bodyPr>
          <a:lstStyle/>
          <a:p>
            <a:pPr marL="285750" indent="-285750">
              <a:buFontTx/>
              <a:buChar char="-"/>
            </a:pPr>
            <a:r>
              <a:rPr lang="en-US" sz="3200" dirty="0" smtClean="0">
                <a:solidFill>
                  <a:schemeClr val="bg1"/>
                </a:solidFill>
                <a:latin typeface="Arial" panose="020B0604020202020204" pitchFamily="34" charset="0"/>
                <a:cs typeface="Arial" panose="020B0604020202020204" pitchFamily="34" charset="0"/>
              </a:rPr>
              <a:t>a.k.a. </a:t>
            </a:r>
            <a:r>
              <a:rPr lang="en-US" sz="3200" dirty="0" err="1" smtClean="0">
                <a:solidFill>
                  <a:schemeClr val="bg1"/>
                </a:solidFill>
                <a:latin typeface="Arial" panose="020B0604020202020204" pitchFamily="34" charset="0"/>
                <a:cs typeface="Arial" panose="020B0604020202020204" pitchFamily="34" charset="0"/>
              </a:rPr>
              <a:t>CodeRush</a:t>
            </a:r>
            <a:endParaRPr lang="en-US" sz="3200" dirty="0" smtClean="0">
              <a:solidFill>
                <a:schemeClr val="bg1"/>
              </a:solidFill>
              <a:latin typeface="Arial" panose="020B0604020202020204" pitchFamily="34" charset="0"/>
              <a:cs typeface="Arial" panose="020B0604020202020204" pitchFamily="34" charset="0"/>
            </a:endParaRPr>
          </a:p>
          <a:p>
            <a:pPr marL="285750" indent="-285750">
              <a:buFontTx/>
              <a:buChar char="-"/>
            </a:pPr>
            <a:r>
              <a:rPr lang="en-US" sz="3200" dirty="0">
                <a:solidFill>
                  <a:schemeClr val="bg1"/>
                </a:solidFill>
                <a:latin typeface="Arial" panose="020B0604020202020204" pitchFamily="34" charset="0"/>
                <a:cs typeface="Arial" panose="020B0604020202020204" pitchFamily="34" charset="0"/>
              </a:rPr>
              <a:t>t</a:t>
            </a:r>
            <a:r>
              <a:rPr lang="en-US" sz="3200" dirty="0" smtClean="0">
                <a:solidFill>
                  <a:schemeClr val="bg1"/>
                </a:solidFill>
                <a:latin typeface="Arial" panose="020B0604020202020204" pitchFamily="34" charset="0"/>
                <a:cs typeface="Arial" panose="020B0604020202020204" pitchFamily="34" charset="0"/>
              </a:rPr>
              <a:t>inkering with UEFI since 2011</a:t>
            </a:r>
          </a:p>
          <a:p>
            <a:pPr marL="285750" indent="-285750">
              <a:buFontTx/>
              <a:buChar char="-"/>
            </a:pPr>
            <a:r>
              <a:rPr lang="en-US" sz="3200" dirty="0" smtClean="0">
                <a:solidFill>
                  <a:schemeClr val="bg1"/>
                </a:solidFill>
                <a:latin typeface="Arial" panose="020B0604020202020204" pitchFamily="34" charset="0"/>
                <a:cs typeface="Arial" panose="020B0604020202020204" pitchFamily="34" charset="0"/>
              </a:rPr>
              <a:t>came to InfoSec from BIOS </a:t>
            </a:r>
            <a:r>
              <a:rPr lang="en-US" sz="3200" dirty="0" err="1" smtClean="0">
                <a:solidFill>
                  <a:schemeClr val="bg1"/>
                </a:solidFill>
                <a:latin typeface="Arial" panose="020B0604020202020204" pitchFamily="34" charset="0"/>
                <a:cs typeface="Arial" panose="020B0604020202020204" pitchFamily="34" charset="0"/>
              </a:rPr>
              <a:t>modding</a:t>
            </a:r>
            <a:r>
              <a:rPr lang="en-US" sz="3200" dirty="0" smtClean="0">
                <a:solidFill>
                  <a:schemeClr val="bg1"/>
                </a:solidFill>
                <a:latin typeface="Arial" panose="020B0604020202020204" pitchFamily="34" charset="0"/>
                <a:cs typeface="Arial" panose="020B0604020202020204" pitchFamily="34" charset="0"/>
              </a:rPr>
              <a:t> community</a:t>
            </a:r>
          </a:p>
          <a:p>
            <a:pPr marL="285750" indent="-285750">
              <a:buFontTx/>
              <a:buChar char="-"/>
            </a:pPr>
            <a:r>
              <a:rPr lang="en-US" sz="3200" dirty="0" smtClean="0">
                <a:solidFill>
                  <a:schemeClr val="bg1"/>
                </a:solidFill>
                <a:latin typeface="Arial" panose="020B0604020202020204" pitchFamily="34" charset="0"/>
                <a:cs typeface="Arial" panose="020B0604020202020204" pitchFamily="34" charset="0"/>
              </a:rPr>
              <a:t>author of </a:t>
            </a:r>
            <a:r>
              <a:rPr lang="en-US" sz="3200" dirty="0" err="1" smtClean="0">
                <a:solidFill>
                  <a:schemeClr val="bg1"/>
                </a:solidFill>
                <a:latin typeface="Arial" panose="020B0604020202020204" pitchFamily="34" charset="0"/>
                <a:cs typeface="Arial" panose="020B0604020202020204" pitchFamily="34" charset="0"/>
              </a:rPr>
              <a:t>UEFITool</a:t>
            </a:r>
            <a:endParaRPr lang="en-US" sz="3200" dirty="0" smtClean="0">
              <a:solidFill>
                <a:schemeClr val="bg1"/>
              </a:solidFill>
              <a:latin typeface="Arial" panose="020B0604020202020204" pitchFamily="34" charset="0"/>
              <a:cs typeface="Arial" panose="020B0604020202020204" pitchFamily="34" charset="0"/>
            </a:endParaRPr>
          </a:p>
          <a:p>
            <a:pPr marL="285750" indent="-285750">
              <a:buFontTx/>
              <a:buChar char="-"/>
            </a:pPr>
            <a:r>
              <a:rPr lang="en-US" sz="3200" dirty="0" smtClean="0">
                <a:solidFill>
                  <a:schemeClr val="bg1"/>
                </a:solidFill>
                <a:latin typeface="Arial" panose="020B0604020202020204" pitchFamily="34" charset="0"/>
                <a:cs typeface="Arial" panose="020B0604020202020204" pitchFamily="34" charset="0"/>
              </a:rPr>
              <a:t>wrote master thesis on </a:t>
            </a:r>
            <a:r>
              <a:rPr lang="en-US" sz="3200" dirty="0" err="1" smtClean="0">
                <a:solidFill>
                  <a:schemeClr val="bg1"/>
                </a:solidFill>
                <a:latin typeface="Arial" panose="020B0604020202020204" pitchFamily="34" charset="0"/>
                <a:cs typeface="Arial" panose="020B0604020202020204" pitchFamily="34" charset="0"/>
              </a:rPr>
              <a:t>CoMs</a:t>
            </a:r>
            <a:r>
              <a:rPr lang="en-US" sz="3200" dirty="0" smtClean="0">
                <a:solidFill>
                  <a:schemeClr val="bg1"/>
                </a:solidFill>
                <a:latin typeface="Arial" panose="020B0604020202020204" pitchFamily="34" charset="0"/>
                <a:cs typeface="Arial" panose="020B0604020202020204" pitchFamily="34" charset="0"/>
              </a:rPr>
              <a:t> UEFI security</a:t>
            </a:r>
          </a:p>
          <a:p>
            <a:pPr marL="285750" indent="-285750">
              <a:buFontTx/>
              <a:buChar char="-"/>
            </a:pPr>
            <a:r>
              <a:rPr lang="en-US" sz="3200" dirty="0" smtClean="0">
                <a:solidFill>
                  <a:schemeClr val="bg1"/>
                </a:solidFill>
                <a:latin typeface="Arial" panose="020B0604020202020204" pitchFamily="34" charset="0"/>
                <a:cs typeface="Arial" panose="020B0604020202020204" pitchFamily="34" charset="0"/>
              </a:rPr>
              <a:t>work for </a:t>
            </a:r>
            <a:r>
              <a:rPr lang="en-US" sz="3200" dirty="0" err="1" smtClean="0">
                <a:solidFill>
                  <a:schemeClr val="bg1"/>
                </a:solidFill>
                <a:latin typeface="Arial" panose="020B0604020202020204" pitchFamily="34" charset="0"/>
                <a:cs typeface="Arial" panose="020B0604020202020204" pitchFamily="34" charset="0"/>
              </a:rPr>
              <a:t>congatec</a:t>
            </a:r>
            <a:r>
              <a:rPr lang="en-US" sz="3200" dirty="0" smtClean="0">
                <a:solidFill>
                  <a:schemeClr val="bg1"/>
                </a:solidFill>
                <a:latin typeface="Arial" panose="020B0604020202020204" pitchFamily="34" charset="0"/>
                <a:cs typeface="Arial" panose="020B0604020202020204" pitchFamily="34" charset="0"/>
              </a:rPr>
              <a:t> AG as BIOS engineer</a:t>
            </a:r>
          </a:p>
        </p:txBody>
      </p:sp>
      <p:sp>
        <p:nvSpPr>
          <p:cNvPr id="2" name="TextBox 1"/>
          <p:cNvSpPr txBox="1"/>
          <p:nvPr/>
        </p:nvSpPr>
        <p:spPr>
          <a:xfrm>
            <a:off x="10297683" y="767256"/>
            <a:ext cx="35892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0</a:t>
            </a:r>
            <a:endParaRPr lang="de-DE" b="1" dirty="0">
              <a:solidFill>
                <a:schemeClr val="bg1"/>
              </a:solidFill>
              <a:latin typeface="Arial" panose="020B0604020202020204" pitchFamily="34" charset="0"/>
              <a:cs typeface="Arial" panose="020B0604020202020204" pitchFamily="34" charset="0"/>
            </a:endParaRPr>
          </a:p>
        </p:txBody>
      </p:sp>
      <p:pic>
        <p:nvPicPr>
          <p:cNvPr id="27650" name="Picture 2" descr="C:\Users\nikolajschlej\Desktop\FixIt\pics\SmLogo.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886" y="5227638"/>
            <a:ext cx="3811588" cy="86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3896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Attack Vectors: </a:t>
            </a:r>
            <a:r>
              <a:rPr lang="en-US" sz="2400" b="1" dirty="0" err="1" smtClean="0">
                <a:solidFill>
                  <a:schemeClr val="bg1"/>
                </a:solidFill>
                <a:latin typeface="Arial" panose="020B0604020202020204" pitchFamily="34" charset="0"/>
                <a:cs typeface="Arial" panose="020B0604020202020204" pitchFamily="34" charset="0"/>
              </a:rPr>
              <a:t>SecureBoot</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18</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308324"/>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controlled from BIOS Setup</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default mode trusts too many parties: PC vendor, Microsoft, anyone who get an image signed by Microsoft ($99 only), Canonical, may be more.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erasing PK variable disables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completely</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various known vulnerabilities can still be present</a:t>
            </a:r>
          </a:p>
        </p:txBody>
      </p:sp>
      <p:pic>
        <p:nvPicPr>
          <p:cNvPr id="11266" name="Picture 2" descr="C:\Users\nikolajschlej\Desktop\FixIt\pics\SB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292" y="3827631"/>
            <a:ext cx="5205413" cy="243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927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Attack Vectors: Vendor-specific</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19</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154984"/>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engineering backdoors may exist in different parts of the system:</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0. factory password for BIOS Setup</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1. vendor’s SMM-based BIOS flasher used for SMBIOS information editing</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2. special signature or hash in DB to bypass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3. anything that can help restore a locked or unbootable configuration without RMA</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vulnerabilities may </a:t>
            </a:r>
            <a:r>
              <a:rPr lang="en-US" sz="2400" dirty="0" smtClean="0">
                <a:solidFill>
                  <a:schemeClr val="bg1"/>
                </a:solidFill>
                <a:latin typeface="Arial" panose="020B0604020202020204" pitchFamily="34" charset="0"/>
                <a:cs typeface="Arial" panose="020B0604020202020204" pitchFamily="34" charset="0"/>
              </a:rPr>
              <a:t>(sure</a:t>
            </a:r>
            <a:r>
              <a:rPr lang="en-US" sz="2400" dirty="0" smtClean="0">
                <a:solidFill>
                  <a:schemeClr val="bg1"/>
                </a:solidFill>
                <a:latin typeface="Arial" panose="020B0604020202020204" pitchFamily="34" charset="0"/>
                <a:cs typeface="Arial" panose="020B0604020202020204" pitchFamily="34" charset="0"/>
              </a:rPr>
              <a:t>) exist in vendor flash tools, SMI handlers,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implementations, etc.</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there are almost no public researches for vendor-specific vulnerabilities, mostly because of NDAs</a:t>
            </a:r>
          </a:p>
        </p:txBody>
      </p:sp>
    </p:spTree>
    <p:extLst>
      <p:ext uri="{BB962C8B-B14F-4D97-AF65-F5344CB8AC3E}">
        <p14:creationId xmlns:p14="http://schemas.microsoft.com/office/powerpoint/2010/main" val="160607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Protections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20</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830997"/>
          </a:xfrm>
          <a:prstGeom prst="rect">
            <a:avLst/>
          </a:prstGeom>
          <a:noFill/>
        </p:spPr>
        <p:txBody>
          <a:bodyPr wrap="square" rtlCol="0">
            <a:spAutoFit/>
          </a:bodyPr>
          <a:lstStyle/>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r>
              <a:rPr lang="en-US" sz="2400" dirty="0" smtClean="0">
                <a:solidFill>
                  <a:schemeClr val="bg1"/>
                </a:solidFill>
                <a:latin typeface="Arial" panose="020B0604020202020204" pitchFamily="34" charset="0"/>
                <a:cs typeface="Arial" panose="020B0604020202020204" pitchFamily="34" charset="0"/>
              </a:rPr>
              <a:t> </a:t>
            </a:r>
          </a:p>
        </p:txBody>
      </p:sp>
      <p:pic>
        <p:nvPicPr>
          <p:cNvPr id="12290" name="Picture 2" descr="C:\Users\nikolajschlej\Desktop\FixIt\pics\dataprotection504x2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165" y="1917790"/>
            <a:ext cx="6991670" cy="38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1920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Protections: SPI flash</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21</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386090"/>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read-only flash is the best, but almost impossible because of ME and NVRAM</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Intel Flash Descriptor restricts access to regions other than BIOS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hardware-validated boot (Intel </a:t>
            </a:r>
            <a:r>
              <a:rPr lang="en-US" sz="2400" dirty="0" err="1" smtClean="0">
                <a:solidFill>
                  <a:schemeClr val="bg1"/>
                </a:solidFill>
                <a:latin typeface="Arial" panose="020B0604020202020204" pitchFamily="34" charset="0"/>
                <a:cs typeface="Arial" panose="020B0604020202020204" pitchFamily="34" charset="0"/>
              </a:rPr>
              <a:t>BootGuard</a:t>
            </a:r>
            <a:r>
              <a:rPr lang="en-US" sz="2400" dirty="0" smtClean="0">
                <a:solidFill>
                  <a:schemeClr val="bg1"/>
                </a:solidFill>
                <a:latin typeface="Arial" panose="020B0604020202020204" pitchFamily="34" charset="0"/>
                <a:cs typeface="Arial" panose="020B0604020202020204" pitchFamily="34" charset="0"/>
              </a:rPr>
              <a:t>, AMD PSP) converts evil SPI </a:t>
            </a:r>
            <a:r>
              <a:rPr lang="en-US" sz="2400" dirty="0" err="1" smtClean="0">
                <a:solidFill>
                  <a:schemeClr val="bg1"/>
                </a:solidFill>
                <a:latin typeface="Arial" panose="020B0604020202020204" pitchFamily="34" charset="0"/>
                <a:cs typeface="Arial" panose="020B0604020202020204" pitchFamily="34" charset="0"/>
              </a:rPr>
              <a:t>reflash</a:t>
            </a:r>
            <a:r>
              <a:rPr lang="en-US" sz="2400" dirty="0" smtClean="0">
                <a:solidFill>
                  <a:schemeClr val="bg1"/>
                </a:solidFill>
                <a:latin typeface="Arial" panose="020B0604020202020204" pitchFamily="34" charset="0"/>
                <a:cs typeface="Arial" panose="020B0604020202020204" pitchFamily="34" charset="0"/>
              </a:rPr>
              <a:t> from total PWNAGE to an ordinary </a:t>
            </a:r>
            <a:r>
              <a:rPr lang="en-US" sz="2400" dirty="0" err="1" smtClean="0">
                <a:solidFill>
                  <a:schemeClr val="bg1"/>
                </a:solidFill>
                <a:latin typeface="Arial" panose="020B0604020202020204" pitchFamily="34" charset="0"/>
                <a:cs typeface="Arial" panose="020B0604020202020204" pitchFamily="34" charset="0"/>
              </a:rPr>
              <a:t>DoS</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BiosGuard</a:t>
            </a:r>
            <a:r>
              <a:rPr lang="en-US" sz="2400" dirty="0" smtClean="0">
                <a:solidFill>
                  <a:schemeClr val="bg1"/>
                </a:solidFill>
                <a:latin typeface="Arial" panose="020B0604020202020204" pitchFamily="34" charset="0"/>
                <a:cs typeface="Arial" panose="020B0604020202020204" pitchFamily="34" charset="0"/>
              </a:rPr>
              <a:t> (PFAT) disables SPI </a:t>
            </a:r>
            <a:r>
              <a:rPr lang="en-US" sz="2400" dirty="0" err="1" smtClean="0">
                <a:solidFill>
                  <a:schemeClr val="bg1"/>
                </a:solidFill>
                <a:latin typeface="Arial" panose="020B0604020202020204" pitchFamily="34" charset="0"/>
                <a:cs typeface="Arial" panose="020B0604020202020204" pitchFamily="34" charset="0"/>
              </a:rPr>
              <a:t>reflash</a:t>
            </a:r>
            <a:r>
              <a:rPr lang="en-US" sz="2400" dirty="0" smtClean="0">
                <a:solidFill>
                  <a:schemeClr val="bg1"/>
                </a:solidFill>
                <a:latin typeface="Arial" panose="020B0604020202020204" pitchFamily="34" charset="0"/>
                <a:cs typeface="Arial" panose="020B0604020202020204" pitchFamily="34" charset="0"/>
              </a:rPr>
              <a:t> from SMM code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Protected Range Registers can be used to restrict read/write access to certain flash regions, even for SMM code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SMM_BWP bit disables SPI </a:t>
            </a:r>
            <a:r>
              <a:rPr lang="en-US" sz="2400" dirty="0" err="1" smtClean="0">
                <a:solidFill>
                  <a:schemeClr val="bg1"/>
                </a:solidFill>
                <a:latin typeface="Arial" panose="020B0604020202020204" pitchFamily="34" charset="0"/>
                <a:cs typeface="Arial" panose="020B0604020202020204" pitchFamily="34" charset="0"/>
              </a:rPr>
              <a:t>reflash</a:t>
            </a:r>
            <a:r>
              <a:rPr lang="en-US" sz="2400" dirty="0" smtClean="0">
                <a:solidFill>
                  <a:schemeClr val="bg1"/>
                </a:solidFill>
                <a:latin typeface="Arial" panose="020B0604020202020204" pitchFamily="34" charset="0"/>
                <a:cs typeface="Arial" panose="020B0604020202020204" pitchFamily="34" charset="0"/>
              </a:rPr>
              <a:t> from normal OS code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BLE/BIOS_WE considered broken</a:t>
            </a:r>
            <a:r>
              <a:rPr lang="en-US" sz="2400" baseline="30000" dirty="0" smtClean="0">
                <a:solidFill>
                  <a:schemeClr val="bg1"/>
                </a:solidFill>
                <a:latin typeface="Arial" panose="020B0604020202020204" pitchFamily="34" charset="0"/>
                <a:cs typeface="Arial" panose="020B0604020202020204" pitchFamily="34" charset="0"/>
              </a:rPr>
              <a:t>5</a:t>
            </a:r>
            <a:r>
              <a:rPr lang="en-US" sz="2400" dirty="0" smtClean="0">
                <a:solidFill>
                  <a:schemeClr val="bg1"/>
                </a:solidFill>
                <a:latin typeface="Arial" panose="020B0604020202020204" pitchFamily="34" charset="0"/>
                <a:cs typeface="Arial" panose="020B0604020202020204" pitchFamily="34" charset="0"/>
              </a:rPr>
              <a:t> and shouldn’t be used anymore</a:t>
            </a: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
            </a:r>
            <a:br>
              <a:rPr lang="en-US" dirty="0">
                <a:solidFill>
                  <a:schemeClr val="bg1"/>
                </a:solidFill>
                <a:latin typeface="Arial" panose="020B0604020202020204" pitchFamily="34" charset="0"/>
                <a:cs typeface="Arial" panose="020B0604020202020204" pitchFamily="34" charset="0"/>
              </a:rPr>
            </a:br>
            <a:r>
              <a:rPr lang="en-US" sz="1600" dirty="0" smtClean="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rPr>
              <a:t>5] “Attacks on UEFI security, inspired by Darth </a:t>
            </a:r>
            <a:r>
              <a:rPr lang="en-US" sz="1600" dirty="0" err="1">
                <a:solidFill>
                  <a:schemeClr val="bg1"/>
                </a:solidFill>
                <a:latin typeface="Arial" panose="020B0604020202020204" pitchFamily="34" charset="0"/>
                <a:cs typeface="Arial" panose="020B0604020202020204" pitchFamily="34" charset="0"/>
              </a:rPr>
              <a:t>Venamis's</a:t>
            </a:r>
            <a:r>
              <a:rPr lang="en-US" sz="1600" dirty="0">
                <a:solidFill>
                  <a:schemeClr val="bg1"/>
                </a:solidFill>
                <a:latin typeface="Arial" panose="020B0604020202020204" pitchFamily="34" charset="0"/>
                <a:cs typeface="Arial" panose="020B0604020202020204" pitchFamily="34" charset="0"/>
              </a:rPr>
              <a:t> misery and Speed Racer</a:t>
            </a:r>
            <a:r>
              <a:rPr lang="en-US" sz="1600" dirty="0" smtClean="0">
                <a:solidFill>
                  <a:schemeClr val="bg1"/>
                </a:solidFill>
                <a:latin typeface="Arial" panose="020B0604020202020204" pitchFamily="34" charset="0"/>
                <a:cs typeface="Arial" panose="020B0604020202020204" pitchFamily="34" charset="0"/>
              </a:rPr>
              <a:t>” by Korey </a:t>
            </a:r>
            <a:r>
              <a:rPr lang="en-US" sz="1600" dirty="0" err="1" smtClean="0">
                <a:solidFill>
                  <a:schemeClr val="bg1"/>
                </a:solidFill>
                <a:latin typeface="Arial" panose="020B0604020202020204" pitchFamily="34" charset="0"/>
                <a:cs typeface="Arial" panose="020B0604020202020204" pitchFamily="34" charset="0"/>
              </a:rPr>
              <a:t>Kallenberg</a:t>
            </a:r>
            <a:r>
              <a:rPr lang="en-US" sz="1600" dirty="0" smtClean="0">
                <a:solidFill>
                  <a:schemeClr val="bg1"/>
                </a:solidFill>
                <a:latin typeface="Arial" panose="020B0604020202020204" pitchFamily="34" charset="0"/>
                <a:cs typeface="Arial" panose="020B0604020202020204" pitchFamily="34" charset="0"/>
              </a:rPr>
              <a:t> and </a:t>
            </a:r>
            <a:r>
              <a:rPr lang="en-US" sz="1600" dirty="0" err="1" smtClean="0">
                <a:solidFill>
                  <a:schemeClr val="bg1"/>
                </a:solidFill>
                <a:latin typeface="Arial" panose="020B0604020202020204" pitchFamily="34" charset="0"/>
                <a:cs typeface="Arial" panose="020B0604020202020204" pitchFamily="34" charset="0"/>
              </a:rPr>
              <a:t>Rafal</a:t>
            </a:r>
            <a:r>
              <a:rPr lang="en-US" sz="1600" dirty="0">
                <a:solidFill>
                  <a:schemeClr val="bg1"/>
                </a:solidFill>
                <a:latin typeface="Arial" panose="020B0604020202020204" pitchFamily="34" charset="0"/>
                <a:cs typeface="Arial" panose="020B0604020202020204" pitchFamily="34" charset="0"/>
              </a:rPr>
              <a:t> </a:t>
            </a:r>
            <a:r>
              <a:rPr lang="en-US" sz="1600" dirty="0" err="1" smtClean="0">
                <a:solidFill>
                  <a:schemeClr val="bg1"/>
                </a:solidFill>
                <a:latin typeface="Arial" panose="020B0604020202020204" pitchFamily="34" charset="0"/>
                <a:cs typeface="Arial" panose="020B0604020202020204" pitchFamily="34" charset="0"/>
              </a:rPr>
              <a:t>Wojtczuk</a:t>
            </a:r>
            <a:endParaRPr lang="en-US" sz="16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1638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Protections: SMI handlers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22</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170646"/>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the best protection is to disable SMM for good, if possible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TSEGMB register protects SMM code and data from DMA attacks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Intel SMI Transaction Monitor can be used to protect the system from evil SMM code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Intel Software Guard Extension can be used to protect an application from all evil code, including SMM</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MSR_SMM_FEATURE_CONTROL can be used to protect from SMM call-outs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Phoenix NX trick</a:t>
            </a:r>
            <a:r>
              <a:rPr lang="en-US" sz="2400" baseline="30000" dirty="0" smtClean="0">
                <a:solidFill>
                  <a:schemeClr val="bg1"/>
                </a:solidFill>
                <a:latin typeface="Arial" panose="020B0604020202020204" pitchFamily="34" charset="0"/>
                <a:cs typeface="Arial" panose="020B0604020202020204" pitchFamily="34" charset="0"/>
              </a:rPr>
              <a:t>6</a:t>
            </a:r>
            <a:r>
              <a:rPr lang="en-US" sz="2400" dirty="0" smtClean="0">
                <a:solidFill>
                  <a:schemeClr val="bg1"/>
                </a:solidFill>
                <a:latin typeface="Arial" panose="020B0604020202020204" pitchFamily="34" charset="0"/>
                <a:cs typeface="Arial" panose="020B0604020202020204" pitchFamily="34" charset="0"/>
              </a:rPr>
              <a:t> can also be used to protect from SMM call-outs even on AMD and older-than-Haswell Intel systems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Defensive coding and multistage code review are very </a:t>
            </a:r>
            <a:r>
              <a:rPr lang="en-US" sz="2400" dirty="0" smtClean="0">
                <a:solidFill>
                  <a:schemeClr val="bg1"/>
                </a:solidFill>
                <a:latin typeface="Arial" panose="020B0604020202020204" pitchFamily="34" charset="0"/>
                <a:cs typeface="Arial" panose="020B0604020202020204" pitchFamily="34" charset="0"/>
              </a:rPr>
              <a:t>helpful</a:t>
            </a:r>
            <a:endParaRPr lang="en-US" sz="2400" dirty="0" smtClean="0">
              <a:solidFill>
                <a:schemeClr val="bg1"/>
              </a:solidFill>
              <a:latin typeface="Arial" panose="020B0604020202020204" pitchFamily="34" charset="0"/>
              <a:cs typeface="Arial" panose="020B0604020202020204" pitchFamily="34" charset="0"/>
            </a:endParaRPr>
          </a:p>
          <a:p>
            <a:r>
              <a:rPr lang="en-US" sz="2400" dirty="0" smtClean="0">
                <a:solidFill>
                  <a:schemeClr val="bg1"/>
                </a:solidFill>
                <a:latin typeface="Arial" panose="020B0604020202020204" pitchFamily="34" charset="0"/>
                <a:cs typeface="Arial" panose="020B0604020202020204" pitchFamily="34" charset="0"/>
              </a:rPr>
              <a:t> </a:t>
            </a:r>
          </a:p>
          <a:p>
            <a:endParaRPr lang="en-US" sz="2400" dirty="0">
              <a:solidFill>
                <a:schemeClr val="bg1"/>
              </a:solidFill>
              <a:latin typeface="Arial" panose="020B0604020202020204" pitchFamily="34" charset="0"/>
              <a:cs typeface="Arial" panose="020B0604020202020204" pitchFamily="34" charset="0"/>
            </a:endParaRPr>
          </a:p>
          <a:p>
            <a:r>
              <a:rPr lang="en-US" sz="1600" dirty="0" smtClean="0">
                <a:solidFill>
                  <a:schemeClr val="bg1"/>
                </a:solidFill>
                <a:latin typeface="Arial" panose="020B0604020202020204" pitchFamily="34" charset="0"/>
                <a:cs typeface="Arial" panose="020B0604020202020204" pitchFamily="34" charset="0"/>
              </a:rPr>
              <a:t>[6] “UEFI Firmware – Securing SMM” by Dick Wilkins</a:t>
            </a:r>
          </a:p>
        </p:txBody>
      </p:sp>
    </p:spTree>
    <p:extLst>
      <p:ext uri="{BB962C8B-B14F-4D97-AF65-F5344CB8AC3E}">
        <p14:creationId xmlns:p14="http://schemas.microsoft.com/office/powerpoint/2010/main" val="3347798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Protections: S3 </a:t>
            </a:r>
            <a:r>
              <a:rPr lang="en-US" sz="2400" b="1" dirty="0" err="1" smtClean="0">
                <a:solidFill>
                  <a:schemeClr val="bg1"/>
                </a:solidFill>
                <a:latin typeface="Arial" panose="020B0604020202020204" pitchFamily="34" charset="0"/>
                <a:cs typeface="Arial" panose="020B0604020202020204" pitchFamily="34" charset="0"/>
              </a:rPr>
              <a:t>BootScript</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23</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677656"/>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the best protection is to disable S3 for good</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BootScript</a:t>
            </a:r>
            <a:r>
              <a:rPr lang="en-US" sz="2400" dirty="0" smtClean="0">
                <a:solidFill>
                  <a:schemeClr val="bg1"/>
                </a:solidFill>
                <a:latin typeface="Arial" panose="020B0604020202020204" pitchFamily="34" charset="0"/>
                <a:cs typeface="Arial" panose="020B0604020202020204" pitchFamily="34" charset="0"/>
              </a:rPr>
              <a:t> can be stored inside security coprocessor (AMD PSP)</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SmmLockBox</a:t>
            </a:r>
            <a:r>
              <a:rPr lang="en-US" sz="2400" dirty="0" smtClean="0">
                <a:solidFill>
                  <a:schemeClr val="bg1"/>
                </a:solidFill>
                <a:latin typeface="Arial" panose="020B0604020202020204" pitchFamily="34" charset="0"/>
                <a:cs typeface="Arial" panose="020B0604020202020204" pitchFamily="34" charset="0"/>
              </a:rPr>
              <a:t> can be used to store a copy of the </a:t>
            </a:r>
            <a:r>
              <a:rPr lang="en-US" sz="2400" dirty="0" err="1" smtClean="0">
                <a:solidFill>
                  <a:schemeClr val="bg1"/>
                </a:solidFill>
                <a:latin typeface="Arial" panose="020B0604020202020204" pitchFamily="34" charset="0"/>
                <a:cs typeface="Arial" panose="020B0604020202020204" pitchFamily="34" charset="0"/>
              </a:rPr>
              <a:t>BootScript</a:t>
            </a:r>
            <a:r>
              <a:rPr lang="en-US" sz="2400" dirty="0" smtClean="0">
                <a:solidFill>
                  <a:schemeClr val="bg1"/>
                </a:solidFill>
                <a:latin typeface="Arial" panose="020B0604020202020204" pitchFamily="34" charset="0"/>
                <a:cs typeface="Arial" panose="020B0604020202020204" pitchFamily="34" charset="0"/>
              </a:rPr>
              <a:t> in SMRAM to verify that the original is not changed</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hardware-reduced platforms and embedded systems can use a static </a:t>
            </a:r>
            <a:r>
              <a:rPr lang="en-US" sz="2400" dirty="0" err="1" smtClean="0">
                <a:solidFill>
                  <a:schemeClr val="bg1"/>
                </a:solidFill>
                <a:latin typeface="Arial" panose="020B0604020202020204" pitchFamily="34" charset="0"/>
                <a:cs typeface="Arial" panose="020B0604020202020204" pitchFamily="34" charset="0"/>
              </a:rPr>
              <a:t>BootScript</a:t>
            </a:r>
            <a:r>
              <a:rPr lang="en-US" sz="2400" dirty="0" smtClean="0">
                <a:solidFill>
                  <a:schemeClr val="bg1"/>
                </a:solidFill>
                <a:latin typeface="Arial" panose="020B0604020202020204" pitchFamily="34" charset="0"/>
                <a:cs typeface="Arial" panose="020B0604020202020204" pitchFamily="34" charset="0"/>
              </a:rPr>
              <a:t>-less S3 resume boot path</a:t>
            </a: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13314" name="Picture 2" descr="C:\Users\nikolajschlej\Desktop\FixIt\pics\Protect-Your-Slee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298" y="3812522"/>
            <a:ext cx="3509747" cy="2333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766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Protections: Option ROMs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24</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1569660"/>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disable any external interfaces with PCI bus mastering</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enable, setup and use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set it’s policy to prevent launch of unsigned Option ROMs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prevent unnoticed hardware changes</a:t>
            </a:r>
          </a:p>
        </p:txBody>
      </p:sp>
      <p:pic>
        <p:nvPicPr>
          <p:cNvPr id="14338" name="Picture 2" descr="C:\Users\nikolajschlej\Desktop\FixIt\pics\NailPollis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386" y="2954901"/>
            <a:ext cx="6053228" cy="3404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4987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Protections: BIOS settings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25</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677656"/>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the best protection is to remove NV from NVRAM,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a.k.a. NVRAM emulation</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use BIOS password to prevent easy access to BIOS Setup</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use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to prevent loading of UEFI Shell, which can access all non-</a:t>
            </a:r>
            <a:r>
              <a:rPr lang="en-US" sz="2400" dirty="0" err="1" smtClean="0">
                <a:solidFill>
                  <a:schemeClr val="bg1"/>
                </a:solidFill>
                <a:latin typeface="Arial" panose="020B0604020202020204" pitchFamily="34" charset="0"/>
                <a:cs typeface="Arial" panose="020B0604020202020204" pitchFamily="34" charset="0"/>
              </a:rPr>
              <a:t>auth</a:t>
            </a:r>
            <a:r>
              <a:rPr lang="en-US" sz="2400" dirty="0" smtClean="0">
                <a:solidFill>
                  <a:schemeClr val="bg1"/>
                </a:solidFill>
                <a:latin typeface="Arial" panose="020B0604020202020204" pitchFamily="34" charset="0"/>
                <a:cs typeface="Arial" panose="020B0604020202020204" pitchFamily="34" charset="0"/>
              </a:rPr>
              <a:t> variables including “Setup” and “Defaults”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review the code of your bootloader, </a:t>
            </a:r>
            <a:r>
              <a:rPr lang="en-US" sz="2400" dirty="0" smtClean="0">
                <a:solidFill>
                  <a:schemeClr val="bg1"/>
                </a:solidFill>
                <a:latin typeface="Arial" panose="020B0604020202020204" pitchFamily="34" charset="0"/>
                <a:cs typeface="Arial" panose="020B0604020202020204" pitchFamily="34" charset="0"/>
              </a:rPr>
              <a:t>as it have </a:t>
            </a:r>
            <a:r>
              <a:rPr lang="en-US" sz="2400" dirty="0" smtClean="0">
                <a:solidFill>
                  <a:schemeClr val="bg1"/>
                </a:solidFill>
                <a:latin typeface="Arial" panose="020B0604020202020204" pitchFamily="34" charset="0"/>
                <a:cs typeface="Arial" panose="020B0604020202020204" pitchFamily="34" charset="0"/>
              </a:rPr>
              <a:t>the same access level as UEFI Shell until </a:t>
            </a:r>
            <a:r>
              <a:rPr lang="en-US" sz="2400" dirty="0" err="1" smtClean="0">
                <a:solidFill>
                  <a:schemeClr val="bg1"/>
                </a:solidFill>
                <a:latin typeface="Arial" panose="020B0604020202020204" pitchFamily="34" charset="0"/>
                <a:cs typeface="Arial" panose="020B0604020202020204" pitchFamily="34" charset="0"/>
              </a:rPr>
              <a:t>ExitBS</a:t>
            </a:r>
            <a:r>
              <a:rPr lang="en-US" sz="2400" dirty="0" smtClean="0">
                <a:solidFill>
                  <a:schemeClr val="bg1"/>
                </a:solidFill>
                <a:latin typeface="Arial" panose="020B0604020202020204" pitchFamily="34" charset="0"/>
                <a:cs typeface="Arial" panose="020B0604020202020204" pitchFamily="34" charset="0"/>
              </a:rPr>
              <a:t> event is generated</a:t>
            </a:r>
          </a:p>
        </p:txBody>
      </p:sp>
      <p:pic>
        <p:nvPicPr>
          <p:cNvPr id="15362" name="Picture 2" descr="C:\Users\nikolajschlej\Desktop\FixIt\pics\biosp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998641"/>
            <a:ext cx="76200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3179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Protections: </a:t>
            </a:r>
            <a:r>
              <a:rPr lang="en-US" sz="2400" b="1" dirty="0" smtClean="0">
                <a:solidFill>
                  <a:schemeClr val="bg1"/>
                </a:solidFill>
                <a:latin typeface="Arial" panose="020B0604020202020204" pitchFamily="34" charset="0"/>
                <a:cs typeface="Arial" panose="020B0604020202020204" pitchFamily="34" charset="0"/>
              </a:rPr>
              <a:t>Vendor-specific and 0-days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26</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677656"/>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the best protection from that stuff is </a:t>
            </a:r>
            <a:r>
              <a:rPr lang="en-US" sz="2400" dirty="0">
                <a:solidFill>
                  <a:schemeClr val="bg1"/>
                </a:solidFill>
                <a:latin typeface="Arial" panose="020B0604020202020204" pitchFamily="34" charset="0"/>
                <a:cs typeface="Arial" panose="020B0604020202020204" pitchFamily="34" charset="0"/>
              </a:rPr>
              <a:t>a</a:t>
            </a:r>
            <a:r>
              <a:rPr lang="en-US" sz="2400" dirty="0" smtClean="0">
                <a:solidFill>
                  <a:schemeClr val="bg1"/>
                </a:solidFill>
                <a:latin typeface="Arial" panose="020B0604020202020204" pitchFamily="34" charset="0"/>
                <a:cs typeface="Arial" panose="020B0604020202020204" pitchFamily="34" charset="0"/>
              </a:rPr>
              <a:t> good old paranoia</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second best are KISS principle and common sense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if the system can boot your favorite OS without </a:t>
            </a:r>
            <a:r>
              <a:rPr lang="en-US" sz="2400" dirty="0" smtClean="0">
                <a:solidFill>
                  <a:schemeClr val="bg1"/>
                </a:solidFill>
                <a:latin typeface="Arial" panose="020B0604020202020204" pitchFamily="34" charset="0"/>
                <a:cs typeface="Arial" panose="020B0604020202020204" pitchFamily="34" charset="0"/>
              </a:rPr>
              <a:t>any </a:t>
            </a:r>
            <a:r>
              <a:rPr lang="en-US" sz="2400" dirty="0" smtClean="0">
                <a:solidFill>
                  <a:schemeClr val="bg1"/>
                </a:solidFill>
                <a:latin typeface="Arial" panose="020B0604020202020204" pitchFamily="34" charset="0"/>
                <a:cs typeface="Arial" panose="020B0604020202020204" pitchFamily="34" charset="0"/>
              </a:rPr>
              <a:t>given component, remove it to reduce possible attack surface</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r</a:t>
            </a:r>
            <a:r>
              <a:rPr lang="en-US" sz="2400" dirty="0" smtClean="0">
                <a:solidFill>
                  <a:schemeClr val="bg1"/>
                </a:solidFill>
                <a:latin typeface="Arial" panose="020B0604020202020204" pitchFamily="34" charset="0"/>
                <a:cs typeface="Arial" panose="020B0604020202020204" pitchFamily="34" charset="0"/>
              </a:rPr>
              <a:t>emove all vendor-specific flash tools, recovery tools, password restoration tools, etc.</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use a minimal trusted bootloader, write one if you don’t trust shim</a:t>
            </a:r>
          </a:p>
        </p:txBody>
      </p:sp>
      <p:pic>
        <p:nvPicPr>
          <p:cNvPr id="16386" name="Picture 2" descr="C:\Users\nikolajschlej\Desktop\FixIt\pics\Simplic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952" y="3989373"/>
            <a:ext cx="3390441" cy="236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1193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An Average System</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de-DE" b="1" dirty="0" smtClean="0">
                <a:solidFill>
                  <a:schemeClr val="bg1"/>
                </a:solidFill>
                <a:latin typeface="Arial" panose="020B0604020202020204" pitchFamily="34" charset="0"/>
                <a:cs typeface="Arial" panose="020B0604020202020204" pitchFamily="34" charset="0"/>
              </a:rPr>
              <a:t>27</a:t>
            </a:r>
            <a:endParaRPr lang="de-DE" b="1" dirty="0">
              <a:solidFill>
                <a:schemeClr val="bg1"/>
              </a:solidFill>
              <a:latin typeface="Arial" panose="020B0604020202020204" pitchFamily="34" charset="0"/>
              <a:cs typeface="Arial" panose="020B0604020202020204" pitchFamily="34" charset="0"/>
            </a:endParaRPr>
          </a:p>
        </p:txBody>
      </p:sp>
      <p:pic>
        <p:nvPicPr>
          <p:cNvPr id="17410" name="Picture 2" descr="C:\Users\nikolajschlej\Desktop\FixIt\pics\Acer_Aspire_R3_471G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2" y="1360413"/>
            <a:ext cx="6619875" cy="507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348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Agenda</a:t>
            </a:r>
            <a:endParaRPr lang="ru-RU" sz="2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524315"/>
          </a:xfrm>
          <a:prstGeom prst="rect">
            <a:avLst/>
          </a:prstGeom>
          <a:noFill/>
        </p:spPr>
        <p:txBody>
          <a:bodyPr wrap="square" rtlCol="0">
            <a:spAutoFit/>
          </a:bodyPr>
          <a:lstStyle/>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Brief Intro to (U)EFI</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What an Attacker Can Do?</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Attack Vectors</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Protections</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An Average </a:t>
            </a:r>
            <a:r>
              <a:rPr lang="en-US" sz="2400" dirty="0">
                <a:solidFill>
                  <a:schemeClr val="bg1"/>
                </a:solidFill>
                <a:latin typeface="Arial" panose="020B0604020202020204" pitchFamily="34" charset="0"/>
                <a:cs typeface="Arial" panose="020B0604020202020204" pitchFamily="34" charset="0"/>
              </a:rPr>
              <a:t>System</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Test </a:t>
            </a:r>
            <a:r>
              <a:rPr lang="en-US" sz="2400" dirty="0" smtClean="0">
                <a:solidFill>
                  <a:schemeClr val="bg1"/>
                </a:solidFill>
                <a:latin typeface="Arial" panose="020B0604020202020204" pitchFamily="34" charset="0"/>
                <a:cs typeface="Arial" panose="020B0604020202020204" pitchFamily="34" charset="0"/>
              </a:rPr>
              <a:t>Tools</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Test Results</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What Now?</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Prepare to Dig Deep</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Fix </a:t>
            </a:r>
            <a:r>
              <a:rPr lang="en-US" sz="2400" dirty="0">
                <a:solidFill>
                  <a:schemeClr val="bg1"/>
                </a:solidFill>
                <a:latin typeface="Arial" panose="020B0604020202020204" pitchFamily="34" charset="0"/>
                <a:cs typeface="Arial" panose="020B0604020202020204" pitchFamily="34" charset="0"/>
              </a:rPr>
              <a:t>I</a:t>
            </a:r>
            <a:r>
              <a:rPr lang="en-US" sz="2400" dirty="0" smtClean="0">
                <a:solidFill>
                  <a:schemeClr val="bg1"/>
                </a:solidFill>
                <a:latin typeface="Arial" panose="020B0604020202020204" pitchFamily="34" charset="0"/>
                <a:cs typeface="Arial" panose="020B0604020202020204" pitchFamily="34" charset="0"/>
              </a:rPr>
              <a:t>t Yourself</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Conclusion</a:t>
            </a:r>
          </a:p>
          <a:p>
            <a:pPr marL="285750" indent="-285750">
              <a:buFontTx/>
              <a:buChar char="-"/>
            </a:pPr>
            <a:r>
              <a:rPr lang="en-US" sz="2400" dirty="0" smtClean="0">
                <a:solidFill>
                  <a:schemeClr val="bg1"/>
                </a:solidFill>
                <a:latin typeface="Arial" panose="020B0604020202020204" pitchFamily="34" charset="0"/>
                <a:cs typeface="Arial" panose="020B0604020202020204" pitchFamily="34" charset="0"/>
              </a:rPr>
              <a:t>Q&amp;A</a:t>
            </a:r>
          </a:p>
        </p:txBody>
      </p:sp>
      <p:sp>
        <p:nvSpPr>
          <p:cNvPr id="8" name="TextBox 7"/>
          <p:cNvSpPr txBox="1"/>
          <p:nvPr/>
        </p:nvSpPr>
        <p:spPr>
          <a:xfrm>
            <a:off x="10297683" y="767256"/>
            <a:ext cx="358923"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1</a:t>
            </a:r>
            <a:endParaRPr lang="de-DE" b="1" dirty="0">
              <a:solidFill>
                <a:schemeClr val="bg1"/>
              </a:solidFill>
              <a:latin typeface="Arial" panose="020B0604020202020204" pitchFamily="34" charset="0"/>
              <a:cs typeface="Arial" panose="020B0604020202020204" pitchFamily="34" charset="0"/>
            </a:endParaRPr>
          </a:p>
        </p:txBody>
      </p:sp>
      <p:pic>
        <p:nvPicPr>
          <p:cNvPr id="2050" name="Picture 2" descr="C:\Users\nikolajschlej\Desktop\FixIt\pics\ThingIHa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711" y="1964011"/>
            <a:ext cx="4470895" cy="333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3954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An Average System: Acer R3-471T</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de-DE" b="1" dirty="0" smtClean="0">
                <a:solidFill>
                  <a:schemeClr val="bg1"/>
                </a:solidFill>
                <a:latin typeface="Arial" panose="020B0604020202020204" pitchFamily="34" charset="0"/>
                <a:cs typeface="Arial" panose="020B0604020202020204" pitchFamily="34" charset="0"/>
              </a:rPr>
              <a:t>28</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3046988"/>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entry-level laptop produced by Acer</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based on Haswell ULT </a:t>
            </a:r>
            <a:r>
              <a:rPr lang="en-US" sz="2400" dirty="0" err="1" smtClean="0">
                <a:solidFill>
                  <a:schemeClr val="bg1"/>
                </a:solidFill>
                <a:latin typeface="Arial" panose="020B0604020202020204" pitchFamily="34" charset="0"/>
                <a:cs typeface="Arial" panose="020B0604020202020204" pitchFamily="34" charset="0"/>
              </a:rPr>
              <a:t>SoC</a:t>
            </a:r>
            <a:r>
              <a:rPr lang="en-US" sz="2400" dirty="0" smtClean="0">
                <a:solidFill>
                  <a:schemeClr val="bg1"/>
                </a:solidFill>
                <a:latin typeface="Arial" panose="020B0604020202020204" pitchFamily="34" charset="0"/>
                <a:cs typeface="Arial" panose="020B0604020202020204" pitchFamily="34" charset="0"/>
              </a:rPr>
              <a:t>, Core i3-4030U in my case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uses Quanta ZQX motherboard with 4Gb DDR3L memory and optional dedicated graphic card onboard</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firmware based on </a:t>
            </a:r>
            <a:r>
              <a:rPr lang="en-US" sz="2400" dirty="0" err="1" smtClean="0">
                <a:solidFill>
                  <a:schemeClr val="bg1"/>
                </a:solidFill>
                <a:latin typeface="Arial" panose="020B0604020202020204" pitchFamily="34" charset="0"/>
                <a:cs typeface="Arial" panose="020B0604020202020204" pitchFamily="34" charset="0"/>
              </a:rPr>
              <a:t>Insyde</a:t>
            </a:r>
            <a:r>
              <a:rPr lang="en-US" sz="2400" dirty="0" smtClean="0">
                <a:solidFill>
                  <a:schemeClr val="bg1"/>
                </a:solidFill>
                <a:latin typeface="Arial" panose="020B0604020202020204" pitchFamily="34" charset="0"/>
                <a:cs typeface="Arial" panose="020B0604020202020204" pitchFamily="34" charset="0"/>
              </a:rPr>
              <a:t> H</a:t>
            </a:r>
            <a:r>
              <a:rPr lang="en-US" sz="2400" baseline="-25000" dirty="0" smtClean="0">
                <a:solidFill>
                  <a:schemeClr val="bg1"/>
                </a:solidFill>
                <a:latin typeface="Arial" panose="020B0604020202020204" pitchFamily="34" charset="0"/>
                <a:cs typeface="Arial" panose="020B0604020202020204" pitchFamily="34" charset="0"/>
              </a:rPr>
              <a:t>2</a:t>
            </a:r>
            <a:r>
              <a:rPr lang="en-US" sz="2400" dirty="0" smtClean="0">
                <a:solidFill>
                  <a:schemeClr val="bg1"/>
                </a:solidFill>
                <a:latin typeface="Arial" panose="020B0604020202020204" pitchFamily="34" charset="0"/>
                <a:cs typeface="Arial" panose="020B0604020202020204" pitchFamily="34" charset="0"/>
              </a:rPr>
              <a:t>O platform, UEFI </a:t>
            </a:r>
            <a:r>
              <a:rPr lang="en-US" sz="2400" dirty="0" smtClean="0">
                <a:solidFill>
                  <a:schemeClr val="bg1"/>
                </a:solidFill>
                <a:latin typeface="Arial" panose="020B0604020202020204" pitchFamily="34" charset="0"/>
                <a:cs typeface="Arial" panose="020B0604020202020204" pitchFamily="34" charset="0"/>
              </a:rPr>
              <a:t>2.3.1C </a:t>
            </a:r>
            <a:r>
              <a:rPr lang="en-US" sz="2400" dirty="0" smtClean="0">
                <a:solidFill>
                  <a:schemeClr val="bg1"/>
                </a:solidFill>
                <a:latin typeface="Arial" panose="020B0604020202020204" pitchFamily="34" charset="0"/>
                <a:cs typeface="Arial" panose="020B0604020202020204" pitchFamily="34" charset="0"/>
              </a:rPr>
              <a:t>compatible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latest firmware version is v1.09, published in July 2015</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supports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BIOS Setup password protection,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BIOS Setup unlock via Acer Support</a:t>
            </a:r>
          </a:p>
        </p:txBody>
      </p:sp>
      <p:pic>
        <p:nvPicPr>
          <p:cNvPr id="18435" name="Picture 3" descr="C:\Users\nikolajschlej\Desktop\FixIt\pics\UnlockPasswo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4965700"/>
            <a:ext cx="33909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206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Test </a:t>
            </a:r>
            <a:r>
              <a:rPr lang="en-US" sz="2400" b="1" dirty="0" smtClean="0">
                <a:solidFill>
                  <a:schemeClr val="bg1"/>
                </a:solidFill>
                <a:latin typeface="Arial" panose="020B0604020202020204" pitchFamily="34" charset="0"/>
                <a:cs typeface="Arial" panose="020B0604020202020204" pitchFamily="34" charset="0"/>
              </a:rPr>
              <a:t>Tools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29</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830997"/>
          </a:xfrm>
          <a:prstGeom prst="rect">
            <a:avLst/>
          </a:prstGeom>
          <a:noFill/>
        </p:spPr>
        <p:txBody>
          <a:bodyPr wrap="square" rtlCol="0">
            <a:spAutoFit/>
          </a:bodyPr>
          <a:lstStyle/>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22531" name="Picture 3" descr="C:\Users\nikolajschlej\Desktop\FixIt\pics\1305tr-01+20-dollar-tool-bag-test+to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140" y="1320985"/>
            <a:ext cx="8218066" cy="515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0499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Test </a:t>
            </a:r>
            <a:r>
              <a:rPr lang="en-US" sz="2400" b="1" dirty="0" smtClean="0">
                <a:solidFill>
                  <a:schemeClr val="bg1"/>
                </a:solidFill>
                <a:latin typeface="Arial" panose="020B0604020202020204" pitchFamily="34" charset="0"/>
                <a:cs typeface="Arial" panose="020B0604020202020204" pitchFamily="34" charset="0"/>
              </a:rPr>
              <a:t>Tools: CHIPSEC</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30</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3046988"/>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platform security assessment framework by Intel ATR</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has two versions, open source and proprietary</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open source version is available on </a:t>
            </a:r>
            <a:r>
              <a:rPr lang="en-US" sz="2400" dirty="0" smtClean="0">
                <a:solidFill>
                  <a:schemeClr val="accent1"/>
                </a:solidFill>
                <a:latin typeface="Arial" panose="020B0604020202020204" pitchFamily="34" charset="0"/>
                <a:cs typeface="Arial" panose="020B0604020202020204" pitchFamily="34" charset="0"/>
              </a:rPr>
              <a:t>github.com/</a:t>
            </a:r>
            <a:r>
              <a:rPr lang="en-US" sz="2400" dirty="0" err="1" smtClean="0">
                <a:solidFill>
                  <a:schemeClr val="accent1"/>
                </a:solidFill>
                <a:latin typeface="Arial" panose="020B0604020202020204" pitchFamily="34" charset="0"/>
                <a:cs typeface="Arial" panose="020B0604020202020204" pitchFamily="34" charset="0"/>
              </a:rPr>
              <a:t>chipsec</a:t>
            </a:r>
            <a:r>
              <a:rPr lang="en-US" sz="2400" dirty="0" smtClean="0">
                <a:solidFill>
                  <a:schemeClr val="accent1"/>
                </a:solidFill>
                <a:latin typeface="Arial" panose="020B0604020202020204" pitchFamily="34" charset="0"/>
                <a:cs typeface="Arial" panose="020B0604020202020204" pitchFamily="34" charset="0"/>
              </a:rPr>
              <a:t>/</a:t>
            </a:r>
            <a:r>
              <a:rPr lang="en-US" sz="2400" dirty="0" err="1" smtClean="0">
                <a:solidFill>
                  <a:schemeClr val="accent1"/>
                </a:solidFill>
                <a:latin typeface="Arial" panose="020B0604020202020204" pitchFamily="34" charset="0"/>
                <a:cs typeface="Arial" panose="020B0604020202020204" pitchFamily="34" charset="0"/>
              </a:rPr>
              <a:t>chipsec</a:t>
            </a:r>
            <a:endParaRPr lang="en-US" sz="2400" dirty="0" smtClean="0">
              <a:solidFill>
                <a:schemeClr val="accent1"/>
              </a:solidFill>
              <a:latin typeface="Arial" panose="020B0604020202020204" pitchFamily="34" charset="0"/>
              <a:cs typeface="Arial" panose="020B0604020202020204" pitchFamily="34" charset="0"/>
            </a:endParaRP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proprietary </a:t>
            </a:r>
            <a:r>
              <a:rPr lang="en-US" sz="2400" dirty="0" smtClean="0">
                <a:solidFill>
                  <a:schemeClr val="bg1"/>
                </a:solidFill>
                <a:latin typeface="Arial" panose="020B0604020202020204" pitchFamily="34" charset="0"/>
                <a:cs typeface="Arial" panose="020B0604020202020204" pitchFamily="34" charset="0"/>
              </a:rPr>
              <a:t>version is available for systems vendors and has diagnostics for yet undisclosed vulnerabilities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can be started from Linux and UEFI Shell</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detects various misconfigurations and vulnerabilities specific to the Intel platform it runs on</a:t>
            </a:r>
          </a:p>
        </p:txBody>
      </p:sp>
      <p:pic>
        <p:nvPicPr>
          <p:cNvPr id="19458" name="Picture 2" descr="C:\Users\nikolajschlej\Desktop\FixIt\pics\Chipse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260" y="4367974"/>
            <a:ext cx="5735480" cy="2053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3066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Test </a:t>
            </a:r>
            <a:r>
              <a:rPr lang="en-US" sz="2400" b="1" dirty="0" smtClean="0">
                <a:solidFill>
                  <a:schemeClr val="bg1"/>
                </a:solidFill>
                <a:latin typeface="Arial" panose="020B0604020202020204" pitchFamily="34" charset="0"/>
                <a:cs typeface="Arial" panose="020B0604020202020204" pitchFamily="34" charset="0"/>
              </a:rPr>
              <a:t>Tools: </a:t>
            </a:r>
            <a:r>
              <a:rPr lang="en-US" sz="2400" b="1" dirty="0" err="1" smtClean="0">
                <a:solidFill>
                  <a:schemeClr val="bg1"/>
                </a:solidFill>
                <a:latin typeface="Arial" panose="020B0604020202020204" pitchFamily="34" charset="0"/>
                <a:cs typeface="Arial" panose="020B0604020202020204" pitchFamily="34" charset="0"/>
              </a:rPr>
              <a:t>UEFITool</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31</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1938992"/>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open source tool to decompose, view and modify UEFI firmware images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parses firmware image file into a tree structure, detects some misconfigurations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reconstructs an image with all modifications done</a:t>
            </a:r>
          </a:p>
        </p:txBody>
      </p:sp>
      <p:pic>
        <p:nvPicPr>
          <p:cNvPr id="20483" name="Picture 3" descr="C:\Users\nikolajschlej\Desktop\FixIt\pics\U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963" y="3533489"/>
            <a:ext cx="6408420" cy="297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2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Test </a:t>
            </a:r>
            <a:r>
              <a:rPr lang="en-US" sz="2400" b="1" dirty="0" smtClean="0">
                <a:solidFill>
                  <a:schemeClr val="bg1"/>
                </a:solidFill>
                <a:latin typeface="Arial" panose="020B0604020202020204" pitchFamily="34" charset="0"/>
                <a:cs typeface="Arial" panose="020B0604020202020204" pitchFamily="34" charset="0"/>
              </a:rPr>
              <a:t>Tools: UEFI Shell</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32</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3416320"/>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loaded as transient UEFI </a:t>
            </a:r>
            <a:r>
              <a:rPr lang="en-US" sz="2400" dirty="0" err="1" smtClean="0">
                <a:solidFill>
                  <a:schemeClr val="bg1"/>
                </a:solidFill>
                <a:latin typeface="Arial" panose="020B0604020202020204" pitchFamily="34" charset="0"/>
                <a:cs typeface="Arial" panose="020B0604020202020204" pitchFamily="34" charset="0"/>
              </a:rPr>
              <a:t>booloader</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provides console with access to UEFI state after BDS phase end</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has various useful command to view and change physical memory, load and unload DXE drivers, change NVRAM variables and so on</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can run UEFI applications under itself</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acts as modern DOS replacement, single user CUI OS with direct memory and hardware access </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useful for UEFI debugging, extremely dangerous in wrong hands</a:t>
            </a:r>
          </a:p>
        </p:txBody>
      </p:sp>
      <p:pic>
        <p:nvPicPr>
          <p:cNvPr id="21506" name="Picture 2" descr="C:\Users\nikolajschlej\Desktop\FixIt\pics\UefiShe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350" y="4897960"/>
            <a:ext cx="4305300" cy="137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119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Test Results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33</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830997"/>
          </a:xfrm>
          <a:prstGeom prst="rect">
            <a:avLst/>
          </a:prstGeom>
          <a:noFill/>
        </p:spPr>
        <p:txBody>
          <a:bodyPr wrap="square" rtlCol="0">
            <a:spAutoFit/>
          </a:bodyPr>
          <a:lstStyle/>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32770" name="Picture 2" descr="C:\Users\nikolajschlej\Desktop\FixIt\pics\W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009" y="1351465"/>
            <a:ext cx="7056303" cy="5110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5134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Test Results: CHIPSEC</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34</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677656"/>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PR registers set </a:t>
            </a:r>
            <a:r>
              <a:rPr lang="en-US" sz="2400" dirty="0" smtClean="0">
                <a:solidFill>
                  <a:schemeClr val="bg1"/>
                </a:solidFill>
                <a:latin typeface="Arial" panose="020B0604020202020204" pitchFamily="34" charset="0"/>
                <a:cs typeface="Arial" panose="020B0604020202020204" pitchFamily="34" charset="0"/>
              </a:rPr>
              <a:t>to WP the </a:t>
            </a:r>
            <a:r>
              <a:rPr lang="en-US" sz="2400" dirty="0" smtClean="0">
                <a:solidFill>
                  <a:schemeClr val="bg1"/>
                </a:solidFill>
                <a:latin typeface="Arial" panose="020B0604020202020204" pitchFamily="34" charset="0"/>
                <a:cs typeface="Arial" panose="020B0604020202020204" pitchFamily="34" charset="0"/>
              </a:rPr>
              <a:t>whole BIOS except NVRAM </a:t>
            </a:r>
            <a:r>
              <a:rPr lang="en-US" sz="2400" dirty="0" smtClean="0">
                <a:solidFill>
                  <a:schemeClr val="bg1"/>
                </a:solidFill>
                <a:latin typeface="Arial" panose="020B0604020202020204" pitchFamily="34" charset="0"/>
                <a:cs typeface="Arial" panose="020B0604020202020204" pitchFamily="34" charset="0"/>
              </a:rPr>
              <a:t>       </a:t>
            </a:r>
            <a:r>
              <a:rPr lang="en-US" sz="900" dirty="0" smtClean="0">
                <a:solidFill>
                  <a:schemeClr val="bg1"/>
                </a:solidFill>
                <a:latin typeface="Arial" panose="020B0604020202020204" pitchFamily="34" charset="0"/>
                <a:cs typeface="Arial" panose="020B0604020202020204" pitchFamily="34" charset="0"/>
              </a:rPr>
              <a:t> </a:t>
            </a:r>
            <a:r>
              <a:rPr lang="en-US" sz="2400" dirty="0" smtClean="0">
                <a:solidFill>
                  <a:schemeClr val="accent6"/>
                </a:solidFill>
                <a:latin typeface="Arial" panose="020B0604020202020204" pitchFamily="34" charset="0"/>
                <a:cs typeface="Arial" panose="020B0604020202020204" pitchFamily="34" charset="0"/>
              </a:rPr>
              <a:t>OK</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PR registers are reset to zero after S3                        </a:t>
            </a:r>
            <a:r>
              <a:rPr lang="en-US" sz="1050" dirty="0">
                <a:solidFill>
                  <a:schemeClr val="bg1"/>
                </a:solidFill>
                <a:latin typeface="Arial" panose="020B0604020202020204" pitchFamily="34" charset="0"/>
                <a:cs typeface="Arial" panose="020B0604020202020204" pitchFamily="34" charset="0"/>
              </a:rPr>
              <a:t> </a:t>
            </a:r>
            <a:r>
              <a:rPr lang="en-US" sz="2400" dirty="0">
                <a:solidFill>
                  <a:srgbClr val="FF0000"/>
                </a:solidFill>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 </a:t>
            </a:r>
            <a:r>
              <a:rPr lang="en-US" sz="2400" dirty="0" smtClean="0">
                <a:solidFill>
                  <a:srgbClr val="FF0000"/>
                </a:solidFill>
                <a:latin typeface="Arial" panose="020B0604020202020204" pitchFamily="34" charset="0"/>
                <a:cs typeface="Arial" panose="020B0604020202020204" pitchFamily="34" charset="0"/>
              </a:rPr>
              <a:t>FAIL</a:t>
            </a:r>
            <a:endParaRPr lang="en-US" sz="2400" dirty="0" smtClean="0">
              <a:solidFill>
                <a:schemeClr val="accent6"/>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S3 </a:t>
            </a:r>
            <a:r>
              <a:rPr lang="en-US" sz="2400" dirty="0" err="1" smtClean="0">
                <a:solidFill>
                  <a:schemeClr val="bg1"/>
                </a:solidFill>
                <a:latin typeface="Arial" panose="020B0604020202020204" pitchFamily="34" charset="0"/>
                <a:cs typeface="Arial" panose="020B0604020202020204" pitchFamily="34" charset="0"/>
              </a:rPr>
              <a:t>BootScript</a:t>
            </a:r>
            <a:r>
              <a:rPr lang="en-US" sz="2400" dirty="0" smtClean="0">
                <a:solidFill>
                  <a:schemeClr val="bg1"/>
                </a:solidFill>
                <a:latin typeface="Arial" panose="020B0604020202020204" pitchFamily="34" charset="0"/>
                <a:cs typeface="Arial" panose="020B0604020202020204" pitchFamily="34" charset="0"/>
              </a:rPr>
              <a:t> is located outside SMRAM, not protected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from any changes, has numerous DISPATCH opcodes         </a:t>
            </a:r>
            <a:r>
              <a:rPr lang="en-US" sz="1400" dirty="0" smtClean="0">
                <a:solidFill>
                  <a:schemeClr val="bg1"/>
                </a:solidFill>
                <a:latin typeface="Arial" panose="020B0604020202020204" pitchFamily="34" charset="0"/>
                <a:cs typeface="Arial" panose="020B0604020202020204" pitchFamily="34" charset="0"/>
              </a:rPr>
              <a:t> </a:t>
            </a:r>
            <a:r>
              <a:rPr lang="en-US" sz="2400" dirty="0" smtClean="0">
                <a:solidFill>
                  <a:srgbClr val="FF0000"/>
                </a:solidFill>
                <a:latin typeface="Arial" panose="020B0604020202020204" pitchFamily="34" charset="0"/>
                <a:cs typeface="Arial" panose="020B0604020202020204" pitchFamily="34" charset="0"/>
              </a:rPr>
              <a:t>FAIL</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SMM_BWP is not set, NVRAM region is protected only by BLE/BIOS_WE                                                                        </a:t>
            </a:r>
            <a:r>
              <a:rPr lang="en-US" sz="1400" dirty="0" smtClean="0">
                <a:solidFill>
                  <a:schemeClr val="bg1"/>
                </a:solidFill>
                <a:latin typeface="Arial" panose="020B0604020202020204" pitchFamily="34" charset="0"/>
                <a:cs typeface="Arial" panose="020B0604020202020204" pitchFamily="34" charset="0"/>
              </a:rPr>
              <a:t> </a:t>
            </a:r>
            <a:r>
              <a:rPr lang="en-US" sz="2400" dirty="0" smtClean="0">
                <a:solidFill>
                  <a:srgbClr val="FF0000"/>
                </a:solidFill>
                <a:latin typeface="Arial" panose="020B0604020202020204" pitchFamily="34" charset="0"/>
                <a:cs typeface="Arial" panose="020B0604020202020204" pitchFamily="34" charset="0"/>
              </a:rPr>
              <a:t>FAIL</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“Setup” variable has RT flag                                                   </a:t>
            </a:r>
            <a:r>
              <a:rPr lang="en-US" sz="2400" dirty="0" smtClean="0">
                <a:solidFill>
                  <a:srgbClr val="FF0000"/>
                </a:solidFill>
                <a:latin typeface="Arial" panose="020B0604020202020204" pitchFamily="34" charset="0"/>
                <a:cs typeface="Arial" panose="020B0604020202020204" pitchFamily="34" charset="0"/>
              </a:rPr>
              <a:t> FAIL</a:t>
            </a:r>
          </a:p>
        </p:txBody>
      </p:sp>
      <p:pic>
        <p:nvPicPr>
          <p:cNvPr id="23554" name="Picture 2" descr="C:\Users\nikolajschlej\Desktop\FixIt\pics\QF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58" y="3998641"/>
            <a:ext cx="3014922" cy="248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9611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Test Results: </a:t>
            </a:r>
            <a:r>
              <a:rPr lang="en-US" sz="2400" b="1" dirty="0" err="1" smtClean="0">
                <a:solidFill>
                  <a:schemeClr val="bg1"/>
                </a:solidFill>
                <a:latin typeface="Arial" panose="020B0604020202020204" pitchFamily="34" charset="0"/>
                <a:cs typeface="Arial" panose="020B0604020202020204" pitchFamily="34" charset="0"/>
              </a:rPr>
              <a:t>UEFITool</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35</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355312"/>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BIOS has Capsule flash services, </a:t>
            </a:r>
            <a:r>
              <a:rPr lang="en-US" sz="2400" dirty="0" err="1" smtClean="0">
                <a:solidFill>
                  <a:schemeClr val="bg1"/>
                </a:solidFill>
                <a:latin typeface="Arial" panose="020B0604020202020204" pitchFamily="34" charset="0"/>
                <a:cs typeface="Arial" panose="020B0604020202020204" pitchFamily="34" charset="0"/>
              </a:rPr>
              <a:t>Insyde</a:t>
            </a:r>
            <a:r>
              <a:rPr lang="en-US" sz="2400" dirty="0" smtClean="0">
                <a:solidFill>
                  <a:schemeClr val="bg1"/>
                </a:solidFill>
                <a:latin typeface="Arial" panose="020B0604020202020204" pitchFamily="34" charset="0"/>
                <a:cs typeface="Arial" panose="020B0604020202020204" pitchFamily="34" charset="0"/>
              </a:rPr>
              <a:t> IHISI flash interface, Intel PFAT flash driver, </a:t>
            </a:r>
            <a:r>
              <a:rPr lang="en-US" sz="2400" dirty="0" err="1" smtClean="0">
                <a:solidFill>
                  <a:schemeClr val="bg1"/>
                </a:solidFill>
                <a:latin typeface="Arial" panose="020B0604020202020204" pitchFamily="34" charset="0"/>
                <a:cs typeface="Arial" panose="020B0604020202020204" pitchFamily="34" charset="0"/>
              </a:rPr>
              <a:t>SecureFlash</a:t>
            </a:r>
            <a:r>
              <a:rPr lang="en-US" sz="2400" dirty="0" smtClean="0">
                <a:solidFill>
                  <a:schemeClr val="bg1"/>
                </a:solidFill>
                <a:latin typeface="Arial" panose="020B0604020202020204" pitchFamily="34" charset="0"/>
                <a:cs typeface="Arial" panose="020B0604020202020204" pitchFamily="34" charset="0"/>
              </a:rPr>
              <a:t> driver                   </a:t>
            </a:r>
            <a:r>
              <a:rPr lang="en-US" sz="2400" dirty="0" smtClean="0">
                <a:solidFill>
                  <a:schemeClr val="accent2">
                    <a:lumMod val="75000"/>
                  </a:schemeClr>
                </a:solidFill>
                <a:latin typeface="Arial" panose="020B0604020202020204" pitchFamily="34" charset="0"/>
                <a:cs typeface="Arial" panose="020B0604020202020204" pitchFamily="34" charset="0"/>
              </a:rPr>
              <a:t>MISTRUST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has WPBT</a:t>
            </a:r>
            <a:r>
              <a:rPr lang="en-US" sz="2400" baseline="30000" dirty="0" smtClean="0">
                <a:solidFill>
                  <a:schemeClr val="bg1"/>
                </a:solidFill>
                <a:latin typeface="Arial" panose="020B0604020202020204" pitchFamily="34" charset="0"/>
                <a:cs typeface="Arial" panose="020B0604020202020204" pitchFamily="34" charset="0"/>
              </a:rPr>
              <a:t>7</a:t>
            </a:r>
            <a:r>
              <a:rPr lang="en-US" sz="2400" dirty="0" smtClean="0">
                <a:solidFill>
                  <a:schemeClr val="bg1"/>
                </a:solidFill>
                <a:latin typeface="Arial" panose="020B0604020202020204" pitchFamily="34" charset="0"/>
                <a:cs typeface="Arial" panose="020B0604020202020204" pitchFamily="34" charset="0"/>
              </a:rPr>
              <a:t> driver, the firmware can automatically install and run  Windows executables                                                   </a:t>
            </a:r>
            <a:r>
              <a:rPr lang="en-US" sz="2400" dirty="0">
                <a:solidFill>
                  <a:schemeClr val="accent2">
                    <a:lumMod val="75000"/>
                  </a:schemeClr>
                </a:solidFill>
                <a:latin typeface="Arial" panose="020B0604020202020204" pitchFamily="34" charset="0"/>
                <a:cs typeface="Arial" panose="020B0604020202020204" pitchFamily="34" charset="0"/>
              </a:rPr>
              <a:t>MISTRUST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has </a:t>
            </a:r>
            <a:r>
              <a:rPr lang="en-US" sz="2400" dirty="0" err="1" smtClean="0">
                <a:solidFill>
                  <a:schemeClr val="bg1"/>
                </a:solidFill>
                <a:latin typeface="Arial" panose="020B0604020202020204" pitchFamily="34" charset="0"/>
                <a:cs typeface="Arial" panose="020B0604020202020204" pitchFamily="34" charset="0"/>
              </a:rPr>
              <a:t>UnlockPwd</a:t>
            </a:r>
            <a:r>
              <a:rPr lang="en-US" sz="2400" dirty="0" smtClean="0">
                <a:solidFill>
                  <a:schemeClr val="bg1"/>
                </a:solidFill>
                <a:latin typeface="Arial" panose="020B0604020202020204" pitchFamily="34" charset="0"/>
                <a:cs typeface="Arial" panose="020B0604020202020204" pitchFamily="34" charset="0"/>
              </a:rPr>
              <a:t> driver, the attacker can override BIOS Setup password with Acer’s tech support help                       </a:t>
            </a:r>
            <a:r>
              <a:rPr lang="en-US" sz="2400" dirty="0">
                <a:solidFill>
                  <a:schemeClr val="accent2">
                    <a:lumMod val="75000"/>
                  </a:schemeClr>
                </a:solidFill>
                <a:latin typeface="Arial" panose="020B0604020202020204" pitchFamily="34" charset="0"/>
                <a:cs typeface="Arial" panose="020B0604020202020204" pitchFamily="34" charset="0"/>
              </a:rPr>
              <a:t>MISTRUST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BIOS Setup password is stored as cleat text               </a:t>
            </a:r>
            <a:r>
              <a:rPr lang="en-US" sz="2400" dirty="0" smtClean="0">
                <a:solidFill>
                  <a:srgbClr val="C00000"/>
                </a:solidFill>
                <a:latin typeface="Arial" panose="020B0604020202020204" pitchFamily="34" charset="0"/>
                <a:cs typeface="Arial" panose="020B0604020202020204" pitchFamily="34" charset="0"/>
              </a:rPr>
              <a:t>FAIL</a:t>
            </a: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endParaRPr lang="en-US" sz="1200" dirty="0" smtClean="0">
              <a:solidFill>
                <a:schemeClr val="bg1"/>
              </a:solidFill>
              <a:latin typeface="Arial" panose="020B0604020202020204" pitchFamily="34" charset="0"/>
              <a:cs typeface="Arial" panose="020B0604020202020204" pitchFamily="34" charset="0"/>
            </a:endParaRPr>
          </a:p>
          <a:p>
            <a:r>
              <a:rPr lang="en-US" sz="1600" dirty="0" smtClean="0">
                <a:solidFill>
                  <a:schemeClr val="bg1"/>
                </a:solidFill>
                <a:latin typeface="Arial" panose="020B0604020202020204" pitchFamily="34" charset="0"/>
                <a:cs typeface="Arial" panose="020B0604020202020204" pitchFamily="34" charset="0"/>
              </a:rPr>
              <a:t>[7] </a:t>
            </a:r>
            <a:r>
              <a:rPr lang="en-US" sz="1600" dirty="0">
                <a:solidFill>
                  <a:schemeClr val="bg1"/>
                </a:solidFill>
                <a:latin typeface="Arial" panose="020B0604020202020204" pitchFamily="34" charset="0"/>
                <a:cs typeface="Arial" panose="020B0604020202020204" pitchFamily="34" charset="0"/>
              </a:rPr>
              <a:t>http://download.microsoft.com/download/8/a/2/8a2fb72d-9b96-4e2d-a559-4a27cf905a80/windows-platform-binary-table.docx</a:t>
            </a:r>
            <a:endParaRPr lang="en-US" sz="1600" dirty="0" smtClean="0">
              <a:solidFill>
                <a:schemeClr val="bg1"/>
              </a:solidFill>
              <a:latin typeface="Arial" panose="020B0604020202020204" pitchFamily="34" charset="0"/>
              <a:cs typeface="Arial" panose="020B0604020202020204" pitchFamily="34" charset="0"/>
            </a:endParaRPr>
          </a:p>
        </p:txBody>
      </p:sp>
      <p:pic>
        <p:nvPicPr>
          <p:cNvPr id="24578" name="Picture 2" descr="C:\Users\nikolajschlej\Desktop\FixIt\pics\ImplF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883" y="3909582"/>
            <a:ext cx="2698580" cy="205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905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Test Results: UEFI Shell</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36</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308324"/>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UEFI network stack is loaded and operational regardless of PXE and/or boot settings                                                    </a:t>
            </a:r>
            <a:r>
              <a:rPr lang="en-US" sz="2400" dirty="0" smtClean="0">
                <a:solidFill>
                  <a:schemeClr val="accent2">
                    <a:lumMod val="75000"/>
                  </a:schemeClr>
                </a:solidFill>
                <a:latin typeface="Arial" panose="020B0604020202020204" pitchFamily="34" charset="0"/>
                <a:cs typeface="Arial" panose="020B0604020202020204" pitchFamily="34" charset="0"/>
              </a:rPr>
              <a:t>MISTRUST</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SPI flash protection and </a:t>
            </a:r>
            <a:r>
              <a:rPr lang="en-US" sz="2400" dirty="0" err="1">
                <a:solidFill>
                  <a:schemeClr val="bg1"/>
                </a:solidFill>
                <a:latin typeface="Arial" panose="020B0604020202020204" pitchFamily="34" charset="0"/>
                <a:cs typeface="Arial" panose="020B0604020202020204" pitchFamily="34" charset="0"/>
              </a:rPr>
              <a:t>SecureBoot</a:t>
            </a:r>
            <a:r>
              <a:rPr lang="en-US" sz="2400" dirty="0">
                <a:solidFill>
                  <a:schemeClr val="bg1"/>
                </a:solidFill>
                <a:latin typeface="Arial" panose="020B0604020202020204" pitchFamily="34" charset="0"/>
                <a:cs typeface="Arial" panose="020B0604020202020204" pitchFamily="34" charset="0"/>
              </a:rPr>
              <a:t> can both be disabled by changing “Setup” variable                                         </a:t>
            </a:r>
            <a:r>
              <a:rPr lang="en-US" sz="800" dirty="0">
                <a:solidFill>
                  <a:schemeClr val="bg1"/>
                </a:solidFill>
                <a:latin typeface="Arial" panose="020B0604020202020204" pitchFamily="34" charset="0"/>
                <a:cs typeface="Arial" panose="020B0604020202020204" pitchFamily="34" charset="0"/>
              </a:rPr>
              <a:t> </a:t>
            </a:r>
            <a:r>
              <a:rPr lang="en-US" sz="2400" dirty="0">
                <a:solidFill>
                  <a:schemeClr val="bg1"/>
                </a:solidFill>
                <a:latin typeface="Arial" panose="020B0604020202020204" pitchFamily="34" charset="0"/>
                <a:cs typeface="Arial" panose="020B0604020202020204" pitchFamily="34" charset="0"/>
              </a:rPr>
              <a:t> </a:t>
            </a:r>
            <a:r>
              <a:rPr lang="en-US" sz="2400" dirty="0">
                <a:solidFill>
                  <a:srgbClr val="C00000"/>
                </a:solidFill>
                <a:latin typeface="Arial" panose="020B0604020202020204" pitchFamily="34" charset="0"/>
                <a:cs typeface="Arial" panose="020B0604020202020204" pitchFamily="34" charset="0"/>
              </a:rPr>
              <a:t>FAIL</a:t>
            </a:r>
          </a:p>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accent2">
                  <a:lumMod val="75000"/>
                </a:schemeClr>
              </a:solidFill>
              <a:latin typeface="Arial" panose="020B0604020202020204" pitchFamily="34" charset="0"/>
              <a:cs typeface="Arial" panose="020B0604020202020204" pitchFamily="34" charset="0"/>
            </a:endParaRPr>
          </a:p>
        </p:txBody>
      </p:sp>
      <p:pic>
        <p:nvPicPr>
          <p:cNvPr id="25603" name="Picture 3" descr="C:\Users\nikolajschlej\Desktop\FixIt\pics\FUB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916163"/>
            <a:ext cx="3987800" cy="3540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506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What Now?</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37</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830997"/>
          </a:xfrm>
          <a:prstGeom prst="rect">
            <a:avLst/>
          </a:prstGeom>
          <a:noFill/>
        </p:spPr>
        <p:txBody>
          <a:bodyPr wrap="square" rtlCol="0">
            <a:spAutoFit/>
          </a:bodyPr>
          <a:lstStyle/>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26626" name="Picture 2" descr="C:\Users\nikolajschlej\Desktop\FixIt\pics\WhatN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251" y="1320985"/>
            <a:ext cx="8413497" cy="521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188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Brief Intro to (U)EFI</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297683" y="767256"/>
            <a:ext cx="358923"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2</a:t>
            </a:r>
            <a:endParaRPr lang="de-DE" b="1" dirty="0">
              <a:solidFill>
                <a:schemeClr val="bg1"/>
              </a:solidFill>
              <a:latin typeface="Arial" panose="020B0604020202020204" pitchFamily="34" charset="0"/>
              <a:cs typeface="Arial" panose="020B0604020202020204" pitchFamily="34" charset="0"/>
            </a:endParaRPr>
          </a:p>
        </p:txBody>
      </p:sp>
      <p:pic>
        <p:nvPicPr>
          <p:cNvPr id="1027" name="Picture 3" descr="C:\Users\CodeRush\Desktop\FixIt\pics\uefi_for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76" y="1182755"/>
            <a:ext cx="5300847" cy="530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8425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What Now: Answers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38</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3785652"/>
          </a:xfrm>
          <a:prstGeom prst="rect">
            <a:avLst/>
          </a:prstGeom>
          <a:noFill/>
        </p:spPr>
        <p:txBody>
          <a:bodyPr wrap="square" rtlCol="0">
            <a:spAutoFit/>
          </a:bodyPr>
          <a:lstStyle/>
          <a:p>
            <a:pPr marL="342900" indent="-342900">
              <a:buFontTx/>
              <a:buChar char="-"/>
            </a:pPr>
            <a:r>
              <a:rPr lang="en-US" sz="2400" dirty="0">
                <a:solidFill>
                  <a:schemeClr val="bg1"/>
                </a:solidFill>
                <a:latin typeface="Arial" panose="020B0604020202020204" pitchFamily="34" charset="0"/>
                <a:cs typeface="Arial" panose="020B0604020202020204" pitchFamily="34" charset="0"/>
              </a:rPr>
              <a:t>e</a:t>
            </a:r>
            <a:r>
              <a:rPr lang="en-US" sz="2400" dirty="0" smtClean="0">
                <a:solidFill>
                  <a:schemeClr val="bg1"/>
                </a:solidFill>
                <a:latin typeface="Arial" panose="020B0604020202020204" pitchFamily="34" charset="0"/>
                <a:cs typeface="Arial" panose="020B0604020202020204" pitchFamily="34" charset="0"/>
              </a:rPr>
              <a:t>mulate NVRAM to get rid of any flash writes after POST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make the whole BIOS region read-only</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protect BIOS password storage from reading</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disable S3 and remove it’s support for good</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setup, test and use </a:t>
            </a:r>
            <a:r>
              <a:rPr lang="en-US" sz="2400" dirty="0" err="1" smtClean="0">
                <a:solidFill>
                  <a:schemeClr val="bg1"/>
                </a:solidFill>
                <a:latin typeface="Arial" panose="020B0604020202020204" pitchFamily="34" charset="0"/>
                <a:cs typeface="Arial" panose="020B0604020202020204" pitchFamily="34" charset="0"/>
              </a:rPr>
              <a:t>SecureBoot</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remove WPBT driver, </a:t>
            </a:r>
            <a:r>
              <a:rPr lang="en-US" sz="2400" dirty="0" err="1" smtClean="0">
                <a:solidFill>
                  <a:schemeClr val="bg1"/>
                </a:solidFill>
                <a:latin typeface="Arial" panose="020B0604020202020204" pitchFamily="34" charset="0"/>
                <a:cs typeface="Arial" panose="020B0604020202020204" pitchFamily="34" charset="0"/>
              </a:rPr>
              <a:t>UnlockPwd</a:t>
            </a:r>
            <a:r>
              <a:rPr lang="en-US" sz="2400" dirty="0" smtClean="0">
                <a:solidFill>
                  <a:schemeClr val="bg1"/>
                </a:solidFill>
                <a:latin typeface="Arial" panose="020B0604020202020204" pitchFamily="34" charset="0"/>
                <a:cs typeface="Arial" panose="020B0604020202020204" pitchFamily="34" charset="0"/>
              </a:rPr>
              <a:t> driver, BIOS protection drivers, flash drivers, recovery drivers, UEFI network stack and other unneeded and potentially vulnerable components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prepare a golden BIOS image and periodically check against it</a:t>
            </a:r>
          </a:p>
          <a:p>
            <a:endParaRPr lang="en-US" sz="2400" dirty="0" smtClean="0">
              <a:solidFill>
                <a:schemeClr val="bg1"/>
              </a:solidFill>
              <a:latin typeface="Arial" panose="020B0604020202020204" pitchFamily="34" charset="0"/>
              <a:cs typeface="Arial" panose="020B0604020202020204" pitchFamily="34" charset="0"/>
            </a:endParaRPr>
          </a:p>
        </p:txBody>
      </p:sp>
      <p:pic>
        <p:nvPicPr>
          <p:cNvPr id="28674" name="Picture 2" descr="C:\Users\nikolajschlej\Desktop\FixIt\pics\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055" y="4639973"/>
            <a:ext cx="2619889" cy="187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7763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Prepare to Dig Deep</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39</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830997"/>
          </a:xfrm>
          <a:prstGeom prst="rect">
            <a:avLst/>
          </a:prstGeom>
          <a:noFill/>
        </p:spPr>
        <p:txBody>
          <a:bodyPr wrap="square" rtlCol="0">
            <a:spAutoFit/>
          </a:bodyPr>
          <a:lstStyle/>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29698" name="Picture 2" descr="C:\Users\nikolajschlej\Desktop\FixIt\pics\keep-calm-and-dig-deep-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204" y="1290505"/>
            <a:ext cx="4457395" cy="520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6345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Prepare to Dig Deep: Hardware</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40</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154984"/>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field surgery on UEFI images will be painful</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it will crash, it will brick, it will go nuts, but you can try again until ether it is done or you are done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some things can be done to ease the pain, such as:</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0. disassemble the laptop to the bare board and remove all you can remove from it</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1. find or buy board schematics</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2. buy (and modify, if needed) </a:t>
            </a:r>
            <a:r>
              <a:rPr lang="en-US" sz="2400" dirty="0" err="1" smtClean="0">
                <a:solidFill>
                  <a:schemeClr val="bg1"/>
                </a:solidFill>
                <a:latin typeface="Arial" panose="020B0604020202020204" pitchFamily="34" charset="0"/>
                <a:cs typeface="Arial" panose="020B0604020202020204" pitchFamily="34" charset="0"/>
              </a:rPr>
              <a:t>mPCIe</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LPC POST card</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3. get </a:t>
            </a:r>
            <a:r>
              <a:rPr lang="en-US" sz="2400" dirty="0">
                <a:solidFill>
                  <a:schemeClr val="bg1"/>
                </a:solidFill>
                <a:latin typeface="Arial" panose="020B0604020202020204" pitchFamily="34" charset="0"/>
                <a:cs typeface="Arial" panose="020B0604020202020204" pitchFamily="34" charset="0"/>
              </a:rPr>
              <a:t>a decent SPI </a:t>
            </a:r>
            <a:r>
              <a:rPr lang="en-US" sz="2400" dirty="0" smtClean="0">
                <a:solidFill>
                  <a:schemeClr val="bg1"/>
                </a:solidFill>
                <a:latin typeface="Arial" panose="020B0604020202020204" pitchFamily="34" charset="0"/>
                <a:cs typeface="Arial" panose="020B0604020202020204" pitchFamily="34" charset="0"/>
              </a:rPr>
              <a:t>programmer and replace onboard SPI chip with ZIF socket, or use a SPI emulator instead</a:t>
            </a:r>
            <a:br>
              <a:rPr lang="en-US" sz="2400" dirty="0" smtClean="0">
                <a:solidFill>
                  <a:schemeClr val="bg1"/>
                </a:solidFill>
                <a:latin typeface="Arial" panose="020B0604020202020204" pitchFamily="34" charset="0"/>
                <a:cs typeface="Arial" panose="020B0604020202020204" pitchFamily="34" charset="0"/>
              </a:rPr>
            </a:br>
            <a:endParaRPr lang="en-US" sz="2400" dirty="0" smtClean="0">
              <a:solidFill>
                <a:schemeClr val="bg1"/>
              </a:solidFill>
              <a:latin typeface="Arial" panose="020B0604020202020204" pitchFamily="34" charset="0"/>
              <a:cs typeface="Arial" panose="020B0604020202020204" pitchFamily="34" charset="0"/>
            </a:endParaRPr>
          </a:p>
        </p:txBody>
      </p:sp>
      <p:pic>
        <p:nvPicPr>
          <p:cNvPr id="30722" name="Picture 2" descr="C:\Users\nikolajschlej\Desktop\FixIt\pics\scalp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346" y="5020705"/>
            <a:ext cx="2841308" cy="139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5020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Prepare to Dig Deep: </a:t>
            </a:r>
            <a:r>
              <a:rPr lang="en-US" sz="2400" b="1" dirty="0" smtClean="0">
                <a:solidFill>
                  <a:schemeClr val="bg1"/>
                </a:solidFill>
                <a:latin typeface="Arial" panose="020B0604020202020204" pitchFamily="34" charset="0"/>
                <a:cs typeface="Arial" panose="020B0604020202020204" pitchFamily="34" charset="0"/>
              </a:rPr>
              <a:t>POST card</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41</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677656"/>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most laptops still use </a:t>
            </a:r>
            <a:r>
              <a:rPr lang="en-US" sz="2400" dirty="0" err="1" smtClean="0">
                <a:solidFill>
                  <a:schemeClr val="bg1"/>
                </a:solidFill>
                <a:latin typeface="Arial" panose="020B0604020202020204" pitchFamily="34" charset="0"/>
                <a:cs typeface="Arial" panose="020B0604020202020204" pitchFamily="34" charset="0"/>
              </a:rPr>
              <a:t>SuperIO</a:t>
            </a:r>
            <a:r>
              <a:rPr lang="en-US" sz="2400" dirty="0" smtClean="0">
                <a:solidFill>
                  <a:schemeClr val="bg1"/>
                </a:solidFill>
                <a:latin typeface="Arial" panose="020B0604020202020204" pitchFamily="34" charset="0"/>
                <a:cs typeface="Arial" panose="020B0604020202020204" pitchFamily="34" charset="0"/>
              </a:rPr>
              <a:t> controllers on LPC bus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debug port 80h is decoded to LPC bus by default</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Sintech</a:t>
            </a:r>
            <a:r>
              <a:rPr lang="en-US" sz="2400" dirty="0" smtClean="0">
                <a:solidFill>
                  <a:schemeClr val="bg1"/>
                </a:solidFill>
                <a:latin typeface="Arial" panose="020B0604020202020204" pitchFamily="34" charset="0"/>
                <a:cs typeface="Arial" panose="020B0604020202020204" pitchFamily="34" charset="0"/>
              </a:rPr>
              <a:t> makes cheap LPC debug cards, ideal for our purposes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there is no standard LPC debug port pinout, so your system may use a different one</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t</a:t>
            </a:r>
            <a:r>
              <a:rPr lang="en-US" sz="2400" dirty="0" smtClean="0">
                <a:solidFill>
                  <a:schemeClr val="bg1"/>
                </a:solidFill>
                <a:latin typeface="Arial" panose="020B0604020202020204" pitchFamily="34" charset="0"/>
                <a:cs typeface="Arial" panose="020B0604020202020204" pitchFamily="34" charset="0"/>
              </a:rPr>
              <a:t>wo possible solutions: either find a compatible card or make one compatible</a:t>
            </a:r>
          </a:p>
        </p:txBody>
      </p:sp>
      <p:pic>
        <p:nvPicPr>
          <p:cNvPr id="1026" name="Picture 2" descr="C:\Users\nikolajschlej\Desktop\FixIt\pics\POST-C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806" y="3667760"/>
            <a:ext cx="1874734" cy="277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35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Prepare to Dig Deep: </a:t>
            </a:r>
            <a:r>
              <a:rPr lang="en-US" sz="2400" b="1" dirty="0" smtClean="0">
                <a:solidFill>
                  <a:schemeClr val="bg1"/>
                </a:solidFill>
                <a:latin typeface="Arial" panose="020B0604020202020204" pitchFamily="34" charset="0"/>
                <a:cs typeface="Arial" panose="020B0604020202020204" pitchFamily="34" charset="0"/>
              </a:rPr>
              <a:t>ST8672 card pinout</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42</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1938992"/>
          </a:xfrm>
          <a:prstGeom prst="rect">
            <a:avLst/>
          </a:prstGeom>
          <a:noFill/>
        </p:spPr>
        <p:txBody>
          <a:bodyPr wrap="square" rtlCol="0">
            <a:spAutoFit/>
          </a:bodyPr>
          <a:lstStyle/>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Sintech</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accent5"/>
                </a:solidFill>
                <a:latin typeface="Arial" panose="020B0604020202020204" pitchFamily="34" charset="0"/>
                <a:cs typeface="Arial" panose="020B0604020202020204" pitchFamily="34" charset="0"/>
              </a:rPr>
              <a:t>ST8672</a:t>
            </a:r>
            <a:r>
              <a:rPr lang="en-US" sz="2400" dirty="0" smtClean="0">
                <a:solidFill>
                  <a:schemeClr val="bg1"/>
                </a:solidFill>
                <a:latin typeface="Arial" panose="020B0604020202020204" pitchFamily="34" charset="0"/>
                <a:cs typeface="Arial" panose="020B0604020202020204" pitchFamily="34" charset="0"/>
              </a:rPr>
              <a:t> is an LPC debug card with </a:t>
            </a:r>
            <a:r>
              <a:rPr lang="en-US" sz="2400" dirty="0" err="1" smtClean="0">
                <a:solidFill>
                  <a:schemeClr val="bg1"/>
                </a:solidFill>
                <a:latin typeface="Arial" panose="020B0604020202020204" pitchFamily="34" charset="0"/>
                <a:cs typeface="Arial" panose="020B0604020202020204" pitchFamily="34" charset="0"/>
              </a:rPr>
              <a:t>mPCIe</a:t>
            </a:r>
            <a:r>
              <a:rPr lang="en-US" sz="2400" dirty="0" smtClean="0">
                <a:solidFill>
                  <a:schemeClr val="bg1"/>
                </a:solidFill>
                <a:latin typeface="Arial" panose="020B0604020202020204" pitchFamily="34" charset="0"/>
                <a:cs typeface="Arial" panose="020B0604020202020204" pitchFamily="34" charset="0"/>
              </a:rPr>
              <a:t> interface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costs about $5, easy to </a:t>
            </a:r>
            <a:r>
              <a:rPr lang="en-US" sz="2400" dirty="0" smtClean="0">
                <a:solidFill>
                  <a:schemeClr val="bg1"/>
                </a:solidFill>
                <a:latin typeface="Arial" panose="020B0604020202020204" pitchFamily="34" charset="0"/>
                <a:cs typeface="Arial" panose="020B0604020202020204" pitchFamily="34" charset="0"/>
              </a:rPr>
              <a:t>modify because of single-layer PCB</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LPC signals are on pins 8 (LAD0), 10, 12, 14 and 16 (LFRAME#)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LPC clock is on pin 19, platform reset signal is on pin 17</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this is the most popular pinout with the cheapest cards available</a:t>
            </a:r>
          </a:p>
        </p:txBody>
      </p:sp>
      <p:pic>
        <p:nvPicPr>
          <p:cNvPr id="2050" name="Picture 2" descr="C:\Users\nikolajschlej\Desktop\FixIt\pics\mPCIe_st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280" y="3241602"/>
            <a:ext cx="8432165" cy="32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9251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Prepare to Dig Deep: </a:t>
            </a:r>
            <a:r>
              <a:rPr lang="en-US" sz="2400" b="1" dirty="0" smtClean="0">
                <a:solidFill>
                  <a:schemeClr val="bg1"/>
                </a:solidFill>
                <a:latin typeface="Arial" panose="020B0604020202020204" pitchFamily="34" charset="0"/>
                <a:cs typeface="Arial" panose="020B0604020202020204" pitchFamily="34" charset="0"/>
              </a:rPr>
              <a:t>Quanta ZQX pinout</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43</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1569660"/>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Quanta uses a different pinout for it’s newer boards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LPC signals are still on pins 8, 10, 12, 14 and 16, but reversed</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LPC clock is on pin 45 (instead of 19), platform reset signal is on pin 47 (instead of 17), some resistors must be added </a:t>
            </a:r>
          </a:p>
        </p:txBody>
      </p:sp>
      <p:pic>
        <p:nvPicPr>
          <p:cNvPr id="3074" name="Picture 2" descr="C:\Users\nikolajschlej\Desktop\FixIt\pics\ZQXP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506" y="2890645"/>
            <a:ext cx="7458988" cy="356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1324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Prepare to Dig Deep: </a:t>
            </a:r>
            <a:r>
              <a:rPr lang="en-US" sz="2400" b="1" dirty="0" smtClean="0">
                <a:solidFill>
                  <a:schemeClr val="bg1"/>
                </a:solidFill>
                <a:latin typeface="Arial" panose="020B0604020202020204" pitchFamily="34" charset="0"/>
                <a:cs typeface="Arial" panose="020B0604020202020204" pitchFamily="34" charset="0"/>
              </a:rPr>
              <a:t>SPI programmer</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44</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170646"/>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cheapest SPI programmers (down to $3) are based on WCH </a:t>
            </a:r>
            <a:r>
              <a:rPr lang="en-US" sz="2400" dirty="0" smtClean="0">
                <a:solidFill>
                  <a:schemeClr val="accent5"/>
                </a:solidFill>
                <a:latin typeface="Arial" panose="020B0604020202020204" pitchFamily="34" charset="0"/>
                <a:cs typeface="Arial" panose="020B0604020202020204" pitchFamily="34" charset="0"/>
              </a:rPr>
              <a:t>CH341A</a:t>
            </a:r>
            <a:r>
              <a:rPr lang="en-US" sz="2400" dirty="0" smtClean="0">
                <a:solidFill>
                  <a:schemeClr val="bg1"/>
                </a:solidFill>
                <a:latin typeface="Arial" panose="020B0604020202020204" pitchFamily="34" charset="0"/>
                <a:cs typeface="Arial" panose="020B0604020202020204" pitchFamily="34" charset="0"/>
              </a:rPr>
              <a:t> USB-serial converter, but they totally worth the price</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FTDI </a:t>
            </a:r>
            <a:r>
              <a:rPr lang="en-US" sz="2400" dirty="0">
                <a:solidFill>
                  <a:schemeClr val="accent5"/>
                </a:solidFill>
                <a:latin typeface="Arial" panose="020B0604020202020204" pitchFamily="34" charset="0"/>
                <a:cs typeface="Arial" panose="020B0604020202020204" pitchFamily="34" charset="0"/>
              </a:rPr>
              <a:t>FT2232H</a:t>
            </a:r>
            <a:r>
              <a:rPr lang="en-US" sz="2400" dirty="0">
                <a:solidFill>
                  <a:schemeClr val="bg1"/>
                </a:solidFill>
                <a:latin typeface="Arial" panose="020B0604020202020204" pitchFamily="34" charset="0"/>
                <a:cs typeface="Arial" panose="020B0604020202020204" pitchFamily="34" charset="0"/>
              </a:rPr>
              <a:t>-based programmers are relatively cheap (around $20) and able to flash all current SPI chips using </a:t>
            </a:r>
            <a:r>
              <a:rPr lang="en-US" sz="2400" dirty="0" smtClean="0">
                <a:solidFill>
                  <a:schemeClr val="bg1"/>
                </a:solidFill>
                <a:latin typeface="Arial" panose="020B0604020202020204" pitchFamily="34" charset="0"/>
                <a:cs typeface="Arial" panose="020B0604020202020204" pitchFamily="34" charset="0"/>
              </a:rPr>
              <a:t>flashrom</a:t>
            </a:r>
            <a:r>
              <a:rPr lang="en-US" sz="2400" baseline="30000" dirty="0" smtClean="0">
                <a:solidFill>
                  <a:schemeClr val="bg1"/>
                </a:solidFill>
                <a:latin typeface="Arial" panose="020B0604020202020204" pitchFamily="34" charset="0"/>
                <a:cs typeface="Arial" panose="020B0604020202020204" pitchFamily="34" charset="0"/>
              </a:rPr>
              <a:t>8</a:t>
            </a:r>
            <a:endParaRPr lang="en-US" sz="2400" baseline="30000" dirty="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even better options are </a:t>
            </a:r>
            <a:r>
              <a:rPr lang="en-US" sz="2400" dirty="0" err="1" smtClean="0">
                <a:solidFill>
                  <a:schemeClr val="bg1"/>
                </a:solidFill>
                <a:latin typeface="Arial" panose="020B0604020202020204" pitchFamily="34" charset="0"/>
                <a:cs typeface="Arial" panose="020B0604020202020204" pitchFamily="34" charset="0"/>
              </a:rPr>
              <a:t>Autoelectric</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accent5"/>
                </a:solidFill>
                <a:latin typeface="Arial" panose="020B0604020202020204" pitchFamily="34" charset="0"/>
                <a:cs typeface="Arial" panose="020B0604020202020204" pitchFamily="34" charset="0"/>
              </a:rPr>
              <a:t>TL866A</a:t>
            </a:r>
            <a:r>
              <a:rPr lang="en-US" sz="2400" dirty="0" smtClean="0">
                <a:solidFill>
                  <a:schemeClr val="bg1"/>
                </a:solidFill>
                <a:latin typeface="Arial" panose="020B0604020202020204" pitchFamily="34" charset="0"/>
                <a:cs typeface="Arial" panose="020B0604020202020204" pitchFamily="34" charset="0"/>
              </a:rPr>
              <a:t> and </a:t>
            </a:r>
            <a:r>
              <a:rPr lang="en-US" sz="2400" dirty="0" err="1" smtClean="0">
                <a:solidFill>
                  <a:schemeClr val="bg1"/>
                </a:solidFill>
                <a:latin typeface="Arial" panose="020B0604020202020204" pitchFamily="34" charset="0"/>
                <a:cs typeface="Arial" panose="020B0604020202020204" pitchFamily="34" charset="0"/>
              </a:rPr>
              <a:t>Dediprog</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accent5"/>
                </a:solidFill>
                <a:latin typeface="Arial" panose="020B0604020202020204" pitchFamily="34" charset="0"/>
                <a:cs typeface="Arial" panose="020B0604020202020204" pitchFamily="34" charset="0"/>
              </a:rPr>
              <a:t>SF600</a:t>
            </a:r>
            <a:r>
              <a:rPr lang="en-US" sz="2400" dirty="0" smtClean="0">
                <a:solidFill>
                  <a:schemeClr val="bg1"/>
                </a:solidFill>
                <a:latin typeface="Arial" panose="020B0604020202020204" pitchFamily="34" charset="0"/>
                <a:cs typeface="Arial" panose="020B0604020202020204" pitchFamily="34" charset="0"/>
              </a:rPr>
              <a:t>,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but beware the price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use voltage level shifter to interface with 1.8V SPI flash chips,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if your programmer doesn’t support them natively</a:t>
            </a: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r>
              <a:rPr lang="en-US" sz="1600" dirty="0" smtClean="0">
                <a:solidFill>
                  <a:schemeClr val="bg1"/>
                </a:solidFill>
                <a:latin typeface="Arial" panose="020B0604020202020204" pitchFamily="34" charset="0"/>
                <a:cs typeface="Arial" panose="020B0604020202020204" pitchFamily="34" charset="0"/>
              </a:rPr>
              <a:t>[8] http</a:t>
            </a:r>
            <a:r>
              <a:rPr lang="en-US" sz="1600" dirty="0">
                <a:solidFill>
                  <a:schemeClr val="bg1"/>
                </a:solidFill>
                <a:latin typeface="Arial" panose="020B0604020202020204" pitchFamily="34" charset="0"/>
                <a:cs typeface="Arial" panose="020B0604020202020204" pitchFamily="34" charset="0"/>
              </a:rPr>
              <a:t>://flashrom.org/Flashrom</a:t>
            </a:r>
            <a:endParaRPr lang="en-US" sz="1600" dirty="0" smtClean="0">
              <a:solidFill>
                <a:schemeClr val="bg1"/>
              </a:solidFill>
              <a:latin typeface="Arial" panose="020B0604020202020204" pitchFamily="34" charset="0"/>
              <a:cs typeface="Arial" panose="020B0604020202020204" pitchFamily="34" charset="0"/>
            </a:endParaRPr>
          </a:p>
        </p:txBody>
      </p:sp>
      <p:pic>
        <p:nvPicPr>
          <p:cNvPr id="4098" name="Picture 2" descr="C:\Users\nikolajschlej\Desktop\FixIt\pics\750px-spih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1256" y="4496399"/>
            <a:ext cx="1892113" cy="137265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ikolajschlej\Desktop\FixIt\pics\CH341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444" y="4513330"/>
            <a:ext cx="2903537" cy="13557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nikolajschlej\Desktop\FixIt\pics\SF6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7433" y="4486239"/>
            <a:ext cx="3172265" cy="138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7709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Prepare to Dig Deep: </a:t>
            </a:r>
            <a:r>
              <a:rPr lang="en-US" sz="2400" b="1" dirty="0" smtClean="0">
                <a:solidFill>
                  <a:schemeClr val="bg1"/>
                </a:solidFill>
                <a:latin typeface="Arial" panose="020B0604020202020204" pitchFamily="34" charset="0"/>
                <a:cs typeface="Arial" panose="020B0604020202020204" pitchFamily="34" charset="0"/>
              </a:rPr>
              <a:t>SPI emulator</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45</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308324"/>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replaces physical SPI flash chip with virtual one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100x speed-up of flash update, image editing on-the-fly</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the only downside compared to SPI programmer is price,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which starts on $300 and goes up very fast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tried </a:t>
            </a:r>
            <a:r>
              <a:rPr lang="en-US" sz="2400" dirty="0" err="1" smtClean="0">
                <a:solidFill>
                  <a:schemeClr val="bg1"/>
                </a:solidFill>
                <a:latin typeface="Arial" panose="020B0604020202020204" pitchFamily="34" charset="0"/>
                <a:cs typeface="Arial" panose="020B0604020202020204" pitchFamily="34" charset="0"/>
              </a:rPr>
              <a:t>Samedisk</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accent5"/>
                </a:solidFill>
                <a:latin typeface="Arial" panose="020B0604020202020204" pitchFamily="34" charset="0"/>
                <a:cs typeface="Arial" panose="020B0604020202020204" pitchFamily="34" charset="0"/>
              </a:rPr>
              <a:t>ZC25128</a:t>
            </a:r>
            <a:r>
              <a:rPr lang="en-US" sz="2400" dirty="0" smtClean="0">
                <a:solidFill>
                  <a:schemeClr val="bg1"/>
                </a:solidFill>
                <a:latin typeface="Arial" panose="020B0604020202020204" pitchFamily="34" charset="0"/>
                <a:cs typeface="Arial" panose="020B0604020202020204" pitchFamily="34" charset="0"/>
              </a:rPr>
              <a:t> and </a:t>
            </a:r>
            <a:r>
              <a:rPr lang="en-US" sz="2400" dirty="0" err="1" smtClean="0">
                <a:solidFill>
                  <a:schemeClr val="bg1"/>
                </a:solidFill>
                <a:latin typeface="Arial" panose="020B0604020202020204" pitchFamily="34" charset="0"/>
                <a:cs typeface="Arial" panose="020B0604020202020204" pitchFamily="34" charset="0"/>
              </a:rPr>
              <a:t>Dediprog</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accent5"/>
                </a:solidFill>
                <a:latin typeface="Arial" panose="020B0604020202020204" pitchFamily="34" charset="0"/>
                <a:cs typeface="Arial" panose="020B0604020202020204" pitchFamily="34" charset="0"/>
              </a:rPr>
              <a:t>EM100-Pro</a:t>
            </a:r>
            <a:r>
              <a:rPr lang="en-US" sz="2400" dirty="0" smtClean="0">
                <a:solidFill>
                  <a:schemeClr val="bg1"/>
                </a:solidFill>
                <a:latin typeface="Arial" panose="020B0604020202020204" pitchFamily="34" charset="0"/>
                <a:cs typeface="Arial" panose="020B0604020202020204" pitchFamily="34" charset="0"/>
              </a:rPr>
              <a:t>,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accent6"/>
                </a:solidFill>
                <a:latin typeface="Arial" panose="020B0604020202020204" pitchFamily="34" charset="0"/>
                <a:cs typeface="Arial" panose="020B0604020202020204" pitchFamily="34" charset="0"/>
              </a:rPr>
              <a:t>10/10</a:t>
            </a:r>
            <a:r>
              <a:rPr lang="en-US" sz="2400" dirty="0" smtClean="0">
                <a:solidFill>
                  <a:schemeClr val="bg1"/>
                </a:solidFill>
                <a:latin typeface="Arial" panose="020B0604020202020204" pitchFamily="34" charset="0"/>
                <a:cs typeface="Arial" panose="020B0604020202020204" pitchFamily="34" charset="0"/>
              </a:rPr>
              <a:t> will use again</a:t>
            </a:r>
            <a:endParaRPr lang="en-US" sz="2400" dirty="0">
              <a:solidFill>
                <a:schemeClr val="bg1"/>
              </a:solidFill>
              <a:latin typeface="Arial" panose="020B0604020202020204" pitchFamily="34" charset="0"/>
              <a:cs typeface="Arial" panose="020B0604020202020204" pitchFamily="34" charset="0"/>
            </a:endParaRPr>
          </a:p>
        </p:txBody>
      </p:sp>
      <p:pic>
        <p:nvPicPr>
          <p:cNvPr id="5122" name="Picture 2" descr="C:\Users\nikolajschlej\Desktop\FixIt\pics\zc251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911" y="3629309"/>
            <a:ext cx="4796453" cy="265973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nikolajschlej\Desktop\FixIt\pics\EM100P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8142" y="3629309"/>
            <a:ext cx="1487797" cy="265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3170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Prepare to Dig Deep: Software</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46</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3785652"/>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Linux with python2</a:t>
            </a:r>
            <a:r>
              <a:rPr lang="en-US" sz="2400" dirty="0">
                <a:solidFill>
                  <a:schemeClr val="bg1"/>
                </a:solidFill>
                <a:latin typeface="Arial" panose="020B0604020202020204" pitchFamily="34" charset="0"/>
                <a:cs typeface="Arial" panose="020B0604020202020204" pitchFamily="34" charset="0"/>
              </a:rPr>
              <a:t> for using </a:t>
            </a:r>
            <a:r>
              <a:rPr lang="en-US" sz="2400" dirty="0" err="1" smtClean="0">
                <a:solidFill>
                  <a:schemeClr val="bg1"/>
                </a:solidFill>
                <a:latin typeface="Arial" panose="020B0604020202020204" pitchFamily="34" charset="0"/>
                <a:cs typeface="Arial" panose="020B0604020202020204" pitchFamily="34" charset="0"/>
              </a:rPr>
              <a:t>Chipsec</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openssl</a:t>
            </a:r>
            <a:r>
              <a:rPr lang="en-US" sz="2400" dirty="0" smtClean="0">
                <a:solidFill>
                  <a:schemeClr val="bg1"/>
                </a:solidFill>
                <a:latin typeface="Arial" panose="020B0604020202020204" pitchFamily="34" charset="0"/>
                <a:cs typeface="Arial" panose="020B0604020202020204" pitchFamily="34" charset="0"/>
              </a:rPr>
              <a:t> and </a:t>
            </a:r>
            <a:r>
              <a:rPr lang="en-US" sz="2400" dirty="0" err="1" smtClean="0">
                <a:solidFill>
                  <a:schemeClr val="bg1"/>
                </a:solidFill>
                <a:latin typeface="Arial" panose="020B0604020202020204" pitchFamily="34" charset="0"/>
                <a:cs typeface="Arial" panose="020B0604020202020204" pitchFamily="34" charset="0"/>
              </a:rPr>
              <a:t>efitools</a:t>
            </a:r>
            <a:r>
              <a:rPr lang="en-US" sz="2400" dirty="0" smtClean="0">
                <a:solidFill>
                  <a:schemeClr val="bg1"/>
                </a:solidFill>
                <a:latin typeface="Arial" panose="020B0604020202020204" pitchFamily="34" charset="0"/>
                <a:cs typeface="Arial" panose="020B0604020202020204" pitchFamily="34" charset="0"/>
              </a:rPr>
              <a:t> for setting up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and signing your bootloader</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TianoCore</a:t>
            </a:r>
            <a:r>
              <a:rPr lang="en-US" sz="2400" dirty="0" smtClean="0">
                <a:solidFill>
                  <a:schemeClr val="bg1"/>
                </a:solidFill>
                <a:latin typeface="Arial" panose="020B0604020202020204" pitchFamily="34" charset="0"/>
                <a:cs typeface="Arial" panose="020B0604020202020204" pitchFamily="34" charset="0"/>
              </a:rPr>
              <a:t> EDK2 build environment to build your PEI/DXE drivers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UEFI Shell binary that works on your platform</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UEFITool</a:t>
            </a:r>
            <a:r>
              <a:rPr lang="en-US" sz="2400" dirty="0" smtClean="0">
                <a:solidFill>
                  <a:schemeClr val="bg1"/>
                </a:solidFill>
                <a:latin typeface="Arial" panose="020B0604020202020204" pitchFamily="34" charset="0"/>
                <a:cs typeface="Arial" panose="020B0604020202020204" pitchFamily="34" charset="0"/>
              </a:rPr>
              <a:t> or any other similar tool to modify UEFI images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good disassembler like radare2 or IDA</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Intel ASL compiler for possible DSDT reverse and modification</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your favorite hex editor</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anything else you will find useful</a:t>
            </a:r>
            <a:br>
              <a:rPr lang="en-US" sz="2400" dirty="0" smtClean="0">
                <a:solidFill>
                  <a:schemeClr val="bg1"/>
                </a:solidFill>
                <a:latin typeface="Arial" panose="020B0604020202020204" pitchFamily="34" charset="0"/>
                <a:cs typeface="Arial" panose="020B0604020202020204" pitchFamily="34" charset="0"/>
              </a:rPr>
            </a:br>
            <a:endParaRPr lang="en-US" sz="2400" dirty="0" smtClean="0">
              <a:solidFill>
                <a:schemeClr val="bg1"/>
              </a:solidFill>
              <a:latin typeface="Arial" panose="020B0604020202020204" pitchFamily="34" charset="0"/>
              <a:cs typeface="Arial" panose="020B0604020202020204" pitchFamily="34" charset="0"/>
            </a:endParaRPr>
          </a:p>
        </p:txBody>
      </p:sp>
      <p:pic>
        <p:nvPicPr>
          <p:cNvPr id="31746" name="Picture 2" descr="C:\Users\nikolajschlej\Desktop\FixIt\pics\S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4613" y="4664742"/>
            <a:ext cx="3442773" cy="179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635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Fix It Yourself</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47</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830997"/>
          </a:xfrm>
          <a:prstGeom prst="rect">
            <a:avLst/>
          </a:prstGeom>
          <a:noFill/>
        </p:spPr>
        <p:txBody>
          <a:bodyPr wrap="square" rtlCol="0">
            <a:spAutoFit/>
          </a:bodyPr>
          <a:lstStyle/>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33794" name="Picture 2" descr="C:\Users\nikolajschlej\Desktop\FixIt\pics\Fix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204" y="1136587"/>
            <a:ext cx="4966996" cy="536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95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Brief Intro </a:t>
            </a:r>
            <a:r>
              <a:rPr lang="en-US" sz="2400" b="1" dirty="0" smtClean="0">
                <a:solidFill>
                  <a:schemeClr val="bg1"/>
                </a:solidFill>
                <a:latin typeface="Arial" panose="020B0604020202020204" pitchFamily="34" charset="0"/>
                <a:cs typeface="Arial" panose="020B0604020202020204" pitchFamily="34" charset="0"/>
              </a:rPr>
              <a:t>to (</a:t>
            </a:r>
            <a:r>
              <a:rPr lang="en-US" sz="2400" b="1" dirty="0">
                <a:solidFill>
                  <a:schemeClr val="bg1"/>
                </a:solidFill>
                <a:latin typeface="Arial" panose="020B0604020202020204" pitchFamily="34" charset="0"/>
                <a:cs typeface="Arial" panose="020B0604020202020204" pitchFamily="34" charset="0"/>
              </a:rPr>
              <a:t>U)EFI</a:t>
            </a:r>
            <a:r>
              <a:rPr lang="en-US" sz="2400" b="1" dirty="0" smtClean="0">
                <a:solidFill>
                  <a:schemeClr val="bg1"/>
                </a:solidFill>
                <a:latin typeface="Arial" panose="020B0604020202020204" pitchFamily="34" charset="0"/>
                <a:cs typeface="Arial" panose="020B0604020202020204" pitchFamily="34" charset="0"/>
              </a:rPr>
              <a:t>: What is it?</a:t>
            </a:r>
            <a:endParaRPr lang="ru-RU" sz="2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893647"/>
          </a:xfrm>
          <a:prstGeom prst="rect">
            <a:avLst/>
          </a:prstGeom>
          <a:noFill/>
        </p:spPr>
        <p:txBody>
          <a:bodyPr wrap="square" rtlCol="0">
            <a:spAutoFit/>
          </a:bodyPr>
          <a:lstStyle/>
          <a:p>
            <a:pPr marL="342900" indent="-342900">
              <a:buFontTx/>
              <a:buChar char="-"/>
            </a:pPr>
            <a:r>
              <a:rPr lang="en-US" sz="2400" b="1" dirty="0" smtClean="0">
                <a:solidFill>
                  <a:schemeClr val="bg1"/>
                </a:solidFill>
                <a:latin typeface="Arial" panose="020B0604020202020204" pitchFamily="34" charset="0"/>
                <a:cs typeface="Arial" panose="020B0604020202020204" pitchFamily="34" charset="0"/>
              </a:rPr>
              <a:t>(Unified) Extensible Firmware Interface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modern industrial standard for x86 firmware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initially developed by Intel as BIOS replacement for IA64</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used by Macs since 2007, </a:t>
            </a:r>
            <a:r>
              <a:rPr lang="en-US" sz="2400" dirty="0" smtClean="0">
                <a:solidFill>
                  <a:schemeClr val="bg1"/>
                </a:solidFill>
                <a:latin typeface="Arial" panose="020B0604020202020204" pitchFamily="34" charset="0"/>
                <a:cs typeface="Arial" panose="020B0604020202020204" pitchFamily="34" charset="0"/>
              </a:rPr>
              <a:t>PCs </a:t>
            </a:r>
            <a:r>
              <a:rPr lang="en-US" sz="2400" dirty="0" smtClean="0">
                <a:solidFill>
                  <a:schemeClr val="bg1"/>
                </a:solidFill>
                <a:latin typeface="Arial" panose="020B0604020202020204" pitchFamily="34" charset="0"/>
                <a:cs typeface="Arial" panose="020B0604020202020204" pitchFamily="34" charset="0"/>
              </a:rPr>
              <a:t>since </a:t>
            </a:r>
            <a:r>
              <a:rPr lang="en-US" sz="2400" dirty="0" smtClean="0">
                <a:solidFill>
                  <a:schemeClr val="bg1"/>
                </a:solidFill>
                <a:latin typeface="Arial" panose="020B0604020202020204" pitchFamily="34" charset="0"/>
                <a:cs typeface="Arial" panose="020B0604020202020204" pitchFamily="34" charset="0"/>
              </a:rPr>
              <a:t>2009</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performs HW initialization required to start an OS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modular and feature rich, uses well defined and known formats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mostly written in C, much easier to develop as legacy BIOS</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
            </a:r>
            <a:br>
              <a:rPr lang="en-US" sz="2400" dirty="0" smtClean="0">
                <a:solidFill>
                  <a:schemeClr val="bg1"/>
                </a:solidFill>
                <a:latin typeface="Arial" panose="020B0604020202020204" pitchFamily="34" charset="0"/>
                <a:cs typeface="Arial" panose="020B0604020202020204" pitchFamily="34" charset="0"/>
              </a:rPr>
            </a:br>
            <a:endParaRPr lang="en-US" sz="2400" dirty="0" smtClean="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297683" y="767256"/>
            <a:ext cx="35892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3</a:t>
            </a:r>
            <a:endParaRPr lang="de-DE" b="1" dirty="0">
              <a:solidFill>
                <a:schemeClr val="bg1"/>
              </a:solidFill>
              <a:latin typeface="Arial" panose="020B0604020202020204" pitchFamily="34" charset="0"/>
              <a:cs typeface="Arial" panose="020B0604020202020204" pitchFamily="34" charset="0"/>
            </a:endParaRPr>
          </a:p>
        </p:txBody>
      </p:sp>
      <p:pic>
        <p:nvPicPr>
          <p:cNvPr id="1028" name="Picture 4" descr="C:\Users\nikolajschlej\Desktop\FixIt\pics\UEFI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7112" y="4339309"/>
            <a:ext cx="1462119" cy="168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5298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a:t>
            </a:r>
            <a:r>
              <a:rPr lang="en-US" sz="2400" b="1" dirty="0" smtClean="0">
                <a:solidFill>
                  <a:schemeClr val="bg1"/>
                </a:solidFill>
                <a:latin typeface="Arial" panose="020B0604020202020204" pitchFamily="34" charset="0"/>
                <a:cs typeface="Arial" panose="020B0604020202020204" pitchFamily="34" charset="0"/>
              </a:rPr>
              <a:t>NVRAM emulation</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48</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093428"/>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NVRAM is accessible using four UEFI runtime services: </a:t>
            </a:r>
            <a:r>
              <a:rPr lang="en-US" sz="2000" dirty="0" err="1" smtClean="0">
                <a:solidFill>
                  <a:schemeClr val="accent5"/>
                </a:solidFill>
                <a:latin typeface="Arial" panose="020B0604020202020204" pitchFamily="34" charset="0"/>
                <a:cs typeface="Arial" panose="020B0604020202020204" pitchFamily="34" charset="0"/>
              </a:rPr>
              <a:t>GetVariable</a:t>
            </a:r>
            <a:r>
              <a:rPr lang="en-US" sz="2000" dirty="0" smtClean="0">
                <a:solidFill>
                  <a:schemeClr val="accent5"/>
                </a:solidFill>
                <a:latin typeface="Arial" panose="020B0604020202020204" pitchFamily="34" charset="0"/>
                <a:cs typeface="Arial" panose="020B0604020202020204" pitchFamily="34" charset="0"/>
              </a:rPr>
              <a:t>, </a:t>
            </a:r>
            <a:r>
              <a:rPr lang="en-US" sz="2000" dirty="0" err="1" smtClean="0">
                <a:solidFill>
                  <a:schemeClr val="accent5"/>
                </a:solidFill>
                <a:latin typeface="Arial" panose="020B0604020202020204" pitchFamily="34" charset="0"/>
                <a:cs typeface="Arial" panose="020B0604020202020204" pitchFamily="34" charset="0"/>
              </a:rPr>
              <a:t>SetVariable</a:t>
            </a:r>
            <a:r>
              <a:rPr lang="en-US" sz="2000" dirty="0" smtClean="0">
                <a:solidFill>
                  <a:schemeClr val="accent5"/>
                </a:solidFill>
                <a:latin typeface="Arial" panose="020B0604020202020204" pitchFamily="34" charset="0"/>
                <a:cs typeface="Arial" panose="020B0604020202020204" pitchFamily="34" charset="0"/>
              </a:rPr>
              <a:t>, </a:t>
            </a:r>
            <a:r>
              <a:rPr lang="en-US" sz="2000" dirty="0" err="1" smtClean="0">
                <a:solidFill>
                  <a:schemeClr val="accent5"/>
                </a:solidFill>
                <a:latin typeface="Arial" panose="020B0604020202020204" pitchFamily="34" charset="0"/>
                <a:cs typeface="Arial" panose="020B0604020202020204" pitchFamily="34" charset="0"/>
              </a:rPr>
              <a:t>GetNextVariableName</a:t>
            </a:r>
            <a:r>
              <a:rPr lang="en-US" sz="2000" dirty="0" smtClean="0">
                <a:solidFill>
                  <a:schemeClr val="accent5"/>
                </a:solidFill>
                <a:latin typeface="Arial" panose="020B0604020202020204" pitchFamily="34" charset="0"/>
                <a:cs typeface="Arial" panose="020B0604020202020204" pitchFamily="34" charset="0"/>
              </a:rPr>
              <a:t>, </a:t>
            </a:r>
            <a:r>
              <a:rPr lang="en-US" sz="2000" dirty="0" err="1" smtClean="0">
                <a:solidFill>
                  <a:schemeClr val="accent5"/>
                </a:solidFill>
                <a:latin typeface="Arial" panose="020B0604020202020204" pitchFamily="34" charset="0"/>
                <a:cs typeface="Arial" panose="020B0604020202020204" pitchFamily="34" charset="0"/>
              </a:rPr>
              <a:t>QueryVariableInfo</a:t>
            </a:r>
            <a:endParaRPr lang="en-US" sz="2000" dirty="0">
              <a:solidFill>
                <a:schemeClr val="accent5"/>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we need to hook this services after they are published and after all reads and writes initiated by the firmware are done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possible hook points are on </a:t>
            </a:r>
            <a:r>
              <a:rPr lang="en-US" sz="2400" dirty="0" err="1" smtClean="0">
                <a:solidFill>
                  <a:schemeClr val="bg1"/>
                </a:solidFill>
                <a:latin typeface="Arial" panose="020B0604020202020204" pitchFamily="34" charset="0"/>
                <a:cs typeface="Arial" panose="020B0604020202020204" pitchFamily="34" charset="0"/>
              </a:rPr>
              <a:t>EndOfDxe</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ReadyToBoot</a:t>
            </a:r>
            <a:r>
              <a:rPr lang="en-US" sz="2400" dirty="0" smtClean="0">
                <a:solidFill>
                  <a:schemeClr val="bg1"/>
                </a:solidFill>
                <a:latin typeface="Arial" panose="020B0604020202020204" pitchFamily="34" charset="0"/>
                <a:cs typeface="Arial" panose="020B0604020202020204" pitchFamily="34" charset="0"/>
              </a:rPr>
              <a:t> and </a:t>
            </a:r>
            <a:r>
              <a:rPr lang="en-US" sz="2400" dirty="0" err="1" smtClean="0">
                <a:solidFill>
                  <a:schemeClr val="bg1"/>
                </a:solidFill>
                <a:latin typeface="Arial" panose="020B0604020202020204" pitchFamily="34" charset="0"/>
                <a:cs typeface="Arial" panose="020B0604020202020204" pitchFamily="34" charset="0"/>
              </a:rPr>
              <a:t>ExitBS</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EndOfDxe</a:t>
            </a:r>
            <a:r>
              <a:rPr lang="en-US" sz="2400" dirty="0" smtClean="0">
                <a:solidFill>
                  <a:schemeClr val="bg1"/>
                </a:solidFill>
                <a:latin typeface="Arial" panose="020B0604020202020204" pitchFamily="34" charset="0"/>
                <a:cs typeface="Arial" panose="020B0604020202020204" pitchFamily="34" charset="0"/>
              </a:rPr>
              <a:t> hook will render BIOS Setup useless – too early</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ReadyToBoot</a:t>
            </a:r>
            <a:r>
              <a:rPr lang="en-US" sz="2400" dirty="0" smtClean="0">
                <a:solidFill>
                  <a:schemeClr val="bg1"/>
                </a:solidFill>
                <a:latin typeface="Arial" panose="020B0604020202020204" pitchFamily="34" charset="0"/>
                <a:cs typeface="Arial" panose="020B0604020202020204" pitchFamily="34" charset="0"/>
              </a:rPr>
              <a:t> hook will require auth. variable emulation for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 too hard to implement properly</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ExitBS</a:t>
            </a:r>
            <a:r>
              <a:rPr lang="en-US" sz="2400" dirty="0" smtClean="0">
                <a:solidFill>
                  <a:schemeClr val="bg1"/>
                </a:solidFill>
                <a:latin typeface="Arial" panose="020B0604020202020204" pitchFamily="34" charset="0"/>
                <a:cs typeface="Arial" panose="020B0604020202020204" pitchFamily="34" charset="0"/>
              </a:rPr>
              <a:t> hook is the latest point possible, and a bootloader will have full access to the firmware –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and trusted bootloader are </a:t>
            </a:r>
            <a:r>
              <a:rPr lang="en-US" sz="2400" dirty="0" smtClean="0">
                <a:solidFill>
                  <a:srgbClr val="C00000"/>
                </a:solidFill>
                <a:latin typeface="Arial" panose="020B0604020202020204" pitchFamily="34" charset="0"/>
                <a:cs typeface="Arial" panose="020B0604020202020204" pitchFamily="34" charset="0"/>
              </a:rPr>
              <a:t>mission-critical</a:t>
            </a:r>
          </a:p>
        </p:txBody>
      </p:sp>
    </p:spTree>
    <p:extLst>
      <p:ext uri="{BB962C8B-B14F-4D97-AF65-F5344CB8AC3E}">
        <p14:creationId xmlns:p14="http://schemas.microsoft.com/office/powerpoint/2010/main" val="37056876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a:t>
            </a:r>
            <a:r>
              <a:rPr lang="en-US" sz="2400" b="1" dirty="0" err="1" smtClean="0">
                <a:solidFill>
                  <a:schemeClr val="bg1"/>
                </a:solidFill>
                <a:latin typeface="Arial" panose="020B0604020202020204" pitchFamily="34" charset="0"/>
                <a:cs typeface="Arial" panose="020B0604020202020204" pitchFamily="34" charset="0"/>
              </a:rPr>
              <a:t>EmuVariable</a:t>
            </a:r>
            <a:r>
              <a:rPr lang="en-US" sz="2400" b="1" dirty="0" smtClean="0">
                <a:solidFill>
                  <a:schemeClr val="bg1"/>
                </a:solidFill>
                <a:latin typeface="Arial" panose="020B0604020202020204" pitchFamily="34" charset="0"/>
                <a:cs typeface="Arial" panose="020B0604020202020204" pitchFamily="34" charset="0"/>
              </a:rPr>
              <a:t> driver</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49</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139869"/>
          </a:xfrm>
          <a:prstGeom prst="rect">
            <a:avLst/>
          </a:prstGeom>
          <a:noFill/>
        </p:spPr>
        <p:txBody>
          <a:bodyPr wrap="square" rtlCol="0">
            <a:spAutoFit/>
          </a:bodyPr>
          <a:lstStyle/>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TianoCore</a:t>
            </a:r>
            <a:r>
              <a:rPr lang="en-US" sz="2400" dirty="0" smtClean="0">
                <a:solidFill>
                  <a:schemeClr val="bg1"/>
                </a:solidFill>
                <a:latin typeface="Arial" panose="020B0604020202020204" pitchFamily="34" charset="0"/>
                <a:cs typeface="Arial" panose="020B0604020202020204" pitchFamily="34" charset="0"/>
              </a:rPr>
              <a:t> has a reference NVRAM emulation driver in </a:t>
            </a:r>
            <a:r>
              <a:rPr lang="en-US" sz="2400" dirty="0" err="1" smtClean="0">
                <a:solidFill>
                  <a:schemeClr val="bg1"/>
                </a:solidFill>
                <a:latin typeface="Arial" panose="020B0604020202020204" pitchFamily="34" charset="0"/>
                <a:cs typeface="Arial" panose="020B0604020202020204" pitchFamily="34" charset="0"/>
              </a:rPr>
              <a:t>MdePkg</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Clover Bootloader has an expanded one</a:t>
            </a:r>
            <a:r>
              <a:rPr lang="en-US" sz="2400" baseline="30000" dirty="0" smtClean="0">
                <a:solidFill>
                  <a:schemeClr val="bg1"/>
                </a:solidFill>
                <a:latin typeface="Arial" panose="020B0604020202020204" pitchFamily="34" charset="0"/>
                <a:cs typeface="Arial" panose="020B0604020202020204" pitchFamily="34" charset="0"/>
              </a:rPr>
              <a:t>9</a:t>
            </a:r>
            <a:r>
              <a:rPr lang="en-US" sz="2400" dirty="0" smtClean="0">
                <a:solidFill>
                  <a:schemeClr val="bg1"/>
                </a:solidFill>
                <a:latin typeface="Arial" panose="020B0604020202020204" pitchFamily="34" charset="0"/>
                <a:cs typeface="Arial" panose="020B0604020202020204" pitchFamily="34" charset="0"/>
              </a:rPr>
              <a:t> for starting OSX on PC</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changed the driver from Clover to start emulation on </a:t>
            </a:r>
            <a:r>
              <a:rPr lang="en-US" sz="2400" dirty="0" err="1" smtClean="0">
                <a:solidFill>
                  <a:schemeClr val="bg1"/>
                </a:solidFill>
                <a:latin typeface="Arial" panose="020B0604020202020204" pitchFamily="34" charset="0"/>
                <a:cs typeface="Arial" panose="020B0604020202020204" pitchFamily="34" charset="0"/>
              </a:rPr>
              <a:t>ExitBS</a:t>
            </a:r>
            <a:endParaRPr lang="en-US" sz="2400" dirty="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r>
              <a:rPr lang="en-US" sz="1600" dirty="0" smtClean="0">
                <a:solidFill>
                  <a:schemeClr val="bg1"/>
                </a:solidFill>
                <a:latin typeface="Arial" panose="020B0604020202020204" pitchFamily="34" charset="0"/>
                <a:cs typeface="Arial" panose="020B0604020202020204" pitchFamily="34" charset="0"/>
              </a:rPr>
              <a:t>[9] http</a:t>
            </a:r>
            <a:r>
              <a:rPr lang="en-US" sz="1600" dirty="0">
                <a:solidFill>
                  <a:schemeClr val="bg1"/>
                </a:solidFill>
                <a:latin typeface="Arial" panose="020B0604020202020204" pitchFamily="34" charset="0"/>
                <a:cs typeface="Arial" panose="020B0604020202020204" pitchFamily="34" charset="0"/>
              </a:rPr>
              <a:t>://sourceforge.net/p/cloverefiboot/code/HEAD/tree/EmuVariableUefi/</a:t>
            </a:r>
            <a:endParaRPr lang="en-US" sz="1600" dirty="0" smtClean="0">
              <a:solidFill>
                <a:schemeClr val="bg1"/>
              </a:solidFill>
              <a:latin typeface="Arial" panose="020B0604020202020204" pitchFamily="34" charset="0"/>
              <a:cs typeface="Arial" panose="020B0604020202020204" pitchFamily="34" charset="0"/>
            </a:endParaRPr>
          </a:p>
        </p:txBody>
      </p:sp>
      <p:pic>
        <p:nvPicPr>
          <p:cNvPr id="6146" name="Picture 2" descr="C:\Users\nikolajschlej\Desktop\FixIt\pics\EmuVari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61" y="2491740"/>
            <a:ext cx="6472823" cy="356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5334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Problems with FLOCKDN</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50</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677656"/>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PR registers should be set to write-protect the real NVRAM region</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which means it must also be done on </a:t>
            </a:r>
            <a:r>
              <a:rPr lang="en-US" sz="2400" dirty="0" err="1" smtClean="0">
                <a:solidFill>
                  <a:schemeClr val="bg1"/>
                </a:solidFill>
                <a:latin typeface="Arial" panose="020B0604020202020204" pitchFamily="34" charset="0"/>
                <a:cs typeface="Arial" panose="020B0604020202020204" pitchFamily="34" charset="0"/>
              </a:rPr>
              <a:t>ExitBS</a:t>
            </a: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but we can’t change their values after FLOCKDN bit is set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it’s done by </a:t>
            </a:r>
            <a:r>
              <a:rPr lang="en-US" sz="2400" dirty="0" err="1" smtClean="0">
                <a:solidFill>
                  <a:schemeClr val="bg1"/>
                </a:solidFill>
                <a:latin typeface="Arial" panose="020B0604020202020204" pitchFamily="34" charset="0"/>
                <a:cs typeface="Arial" panose="020B0604020202020204" pitchFamily="34" charset="0"/>
              </a:rPr>
              <a:t>PchInitDxe</a:t>
            </a:r>
            <a:r>
              <a:rPr lang="en-US" sz="2400" dirty="0" smtClean="0">
                <a:solidFill>
                  <a:schemeClr val="bg1"/>
                </a:solidFill>
                <a:latin typeface="Arial" panose="020B0604020202020204" pitchFamily="34" charset="0"/>
                <a:cs typeface="Arial" panose="020B0604020202020204" pitchFamily="34" charset="0"/>
              </a:rPr>
              <a:t> driver on this platform</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the driver must be patched to prevent locking the flash configuration in DXE phase, but we absolutely must lock it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in our driver afterwards</a:t>
            </a:r>
          </a:p>
        </p:txBody>
      </p:sp>
      <p:pic>
        <p:nvPicPr>
          <p:cNvPr id="7170" name="Picture 2" descr="C:\Users\nikolajschlej\Desktop\FixIt\pics\PchInitDx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654" y="4755833"/>
            <a:ext cx="9433598" cy="8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0202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Set PR registers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51</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830997"/>
          </a:xfrm>
          <a:prstGeom prst="rect">
            <a:avLst/>
          </a:prstGeom>
          <a:noFill/>
        </p:spPr>
        <p:txBody>
          <a:bodyPr wrap="square" rtlCol="0">
            <a:spAutoFit/>
          </a:bodyPr>
          <a:lstStyle/>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8195" name="Picture 3" descr="C:\Users\nikolajschlej\Desktop\FixIt\pics\PR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1351465"/>
            <a:ext cx="7623175" cy="510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1075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Find </a:t>
            </a:r>
            <a:r>
              <a:rPr lang="en-US" sz="2400" b="1" dirty="0" smtClean="0">
                <a:solidFill>
                  <a:schemeClr val="bg1"/>
                </a:solidFill>
                <a:latin typeface="Arial" panose="020B0604020202020204" pitchFamily="34" charset="0"/>
                <a:cs typeface="Arial" panose="020B0604020202020204" pitchFamily="34" charset="0"/>
              </a:rPr>
              <a:t>DSDT</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52</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1938992"/>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ACPI S3 state availability is reported to OS via DSDT table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DSDT must patched to always report S3 as disabled</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but it can also be controlled by BIOS Setup</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on this platform, DSDT is stored in a RAW section together with other ACPI tables</a:t>
            </a:r>
          </a:p>
        </p:txBody>
      </p:sp>
      <p:pic>
        <p:nvPicPr>
          <p:cNvPr id="9218" name="Picture 2" descr="C:\Users\nikolajschlej\Desktop\FixIt\pics\UTDSD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520" y="3259977"/>
            <a:ext cx="7518400" cy="314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4810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Decompile DSDT </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53</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139869"/>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ACPI tables are stored in ACPI Machine Language format, but they can be decompiled into human-readable ACPI Source Language using Intel </a:t>
            </a:r>
            <a:r>
              <a:rPr lang="en-US" sz="2400" dirty="0" err="1" smtClean="0">
                <a:solidFill>
                  <a:schemeClr val="bg1"/>
                </a:solidFill>
                <a:latin typeface="Arial" panose="020B0604020202020204" pitchFamily="34" charset="0"/>
                <a:cs typeface="Arial" panose="020B0604020202020204" pitchFamily="34" charset="0"/>
              </a:rPr>
              <a:t>iASL</a:t>
            </a:r>
            <a:r>
              <a:rPr lang="en-US" sz="2400" dirty="0" smtClean="0">
                <a:solidFill>
                  <a:schemeClr val="bg1"/>
                </a:solidFill>
                <a:latin typeface="Arial" panose="020B0604020202020204" pitchFamily="34" charset="0"/>
                <a:cs typeface="Arial" panose="020B0604020202020204" pitchFamily="34" charset="0"/>
              </a:rPr>
              <a:t> Compiler</a:t>
            </a:r>
            <a:r>
              <a:rPr lang="en-US" sz="2400" baseline="30000" dirty="0" smtClean="0">
                <a:solidFill>
                  <a:schemeClr val="bg1"/>
                </a:solidFill>
                <a:latin typeface="Arial" panose="020B0604020202020204" pitchFamily="34" charset="0"/>
                <a:cs typeface="Arial" panose="020B0604020202020204" pitchFamily="34" charset="0"/>
              </a:rPr>
              <a:t>10</a:t>
            </a:r>
            <a:endParaRPr lang="en-US" sz="2400" baseline="300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r>
              <a:rPr lang="en-US" sz="1600" dirty="0" smtClean="0">
                <a:solidFill>
                  <a:schemeClr val="bg1"/>
                </a:solidFill>
                <a:latin typeface="Arial" panose="020B0604020202020204" pitchFamily="34" charset="0"/>
                <a:cs typeface="Arial" panose="020B0604020202020204" pitchFamily="34" charset="0"/>
              </a:rPr>
              <a:t>[10] https</a:t>
            </a:r>
            <a:r>
              <a:rPr lang="en-US" sz="1600" dirty="0">
                <a:solidFill>
                  <a:schemeClr val="bg1"/>
                </a:solidFill>
                <a:latin typeface="Arial" panose="020B0604020202020204" pitchFamily="34" charset="0"/>
                <a:cs typeface="Arial" panose="020B0604020202020204" pitchFamily="34" charset="0"/>
              </a:rPr>
              <a:t>://www.acpica.org/downloads</a:t>
            </a:r>
          </a:p>
        </p:txBody>
      </p:sp>
      <p:pic>
        <p:nvPicPr>
          <p:cNvPr id="10243" name="Picture 3" descr="C:\Users\nikolajschlej\Desktop\FixIt\pics\S3DSD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3" y="2653348"/>
            <a:ext cx="4640262" cy="333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6091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Patch </a:t>
            </a:r>
            <a:r>
              <a:rPr lang="en-US" sz="2400" b="1" dirty="0" smtClean="0">
                <a:solidFill>
                  <a:schemeClr val="bg1"/>
                </a:solidFill>
                <a:latin typeface="Arial" panose="020B0604020202020204" pitchFamily="34" charset="0"/>
                <a:cs typeface="Arial" panose="020B0604020202020204" pitchFamily="34" charset="0"/>
              </a:rPr>
              <a:t>DSDT </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54</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893647"/>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you can try to edit and recompile DSDT, but it can be tricky to get rid of errors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it’s much easier to patch the default value of SS3 variable from 1 to 0 and fix DSDT checksum </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decompile the patched file again, </a:t>
            </a:r>
            <a:r>
              <a:rPr lang="en-US" sz="2400" dirty="0" err="1" smtClean="0">
                <a:solidFill>
                  <a:schemeClr val="bg1"/>
                </a:solidFill>
                <a:latin typeface="Arial" panose="020B0604020202020204" pitchFamily="34" charset="0"/>
                <a:cs typeface="Arial" panose="020B0604020202020204" pitchFamily="34" charset="0"/>
              </a:rPr>
              <a:t>iASL</a:t>
            </a:r>
            <a:r>
              <a:rPr lang="en-US" sz="2400" dirty="0" smtClean="0">
                <a:solidFill>
                  <a:schemeClr val="bg1"/>
                </a:solidFill>
                <a:latin typeface="Arial" panose="020B0604020202020204" pitchFamily="34" charset="0"/>
                <a:cs typeface="Arial" panose="020B0604020202020204" pitchFamily="34" charset="0"/>
              </a:rPr>
              <a:t> tells what the valid checksum should be</a:t>
            </a: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11266" name="Picture 2" descr="C:\Users\nikolajschlej\Desktop\FixIt\pics\DSDTPa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496" y="4317864"/>
            <a:ext cx="8982112" cy="1219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181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Patch </a:t>
            </a:r>
            <a:r>
              <a:rPr lang="en-US" sz="2400" b="1" dirty="0" smtClean="0">
                <a:solidFill>
                  <a:schemeClr val="bg1"/>
                </a:solidFill>
                <a:latin typeface="Arial" panose="020B0604020202020204" pitchFamily="34" charset="0"/>
                <a:cs typeface="Arial" panose="020B0604020202020204" pitchFamily="34" charset="0"/>
              </a:rPr>
              <a:t>S3 setup </a:t>
            </a:r>
            <a:r>
              <a:rPr lang="en-US" sz="2400" b="1" dirty="0" smtClean="0">
                <a:solidFill>
                  <a:schemeClr val="bg1"/>
                </a:solidFill>
                <a:latin typeface="Arial" panose="020B0604020202020204" pitchFamily="34" charset="0"/>
                <a:cs typeface="Arial" panose="020B0604020202020204" pitchFamily="34" charset="0"/>
              </a:rPr>
              <a:t>handler</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55</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3785652"/>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DSDT patch alone may not be enough, because SS3 variable can be changed from it’s default during DXE phase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find and patch the handler that changes this variable…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…or just replace dangerous SS3 with harmless SS1 in it</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y</a:t>
            </a:r>
            <a:r>
              <a:rPr lang="en-US" sz="2400" dirty="0" smtClean="0">
                <a:solidFill>
                  <a:schemeClr val="bg1"/>
                </a:solidFill>
                <a:latin typeface="Arial" panose="020B0604020202020204" pitchFamily="34" charset="0"/>
                <a:cs typeface="Arial" panose="020B0604020202020204" pitchFamily="34" charset="0"/>
              </a:rPr>
              <a:t>ou can patch it differently, but the goal is to disable S3 for OS</a:t>
            </a: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12290" name="Picture 2" descr="C:\Users\nikolajschlej\Desktop\FixIt\pics\DSDTPatch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591" y="4312887"/>
            <a:ext cx="9173381" cy="79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8883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Final stone on S3 grave</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56</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893647"/>
          </a:xfrm>
          <a:prstGeom prst="rect">
            <a:avLst/>
          </a:prstGeom>
          <a:noFill/>
        </p:spPr>
        <p:txBody>
          <a:bodyPr wrap="square" rtlCol="0">
            <a:spAutoFit/>
          </a:bodyPr>
          <a:lstStyle/>
          <a:p>
            <a:pPr marL="342900" indent="-342900">
              <a:buFontTx/>
              <a:buChar char="-"/>
            </a:pPr>
            <a:r>
              <a:rPr lang="en-US" sz="2400" dirty="0">
                <a:solidFill>
                  <a:schemeClr val="bg1"/>
                </a:solidFill>
                <a:latin typeface="Arial" panose="020B0604020202020204" pitchFamily="34" charset="0"/>
                <a:cs typeface="Arial" panose="020B0604020202020204" pitchFamily="34" charset="0"/>
              </a:rPr>
              <a:t>n</a:t>
            </a:r>
            <a:r>
              <a:rPr lang="en-US" sz="2400" dirty="0" smtClean="0">
                <a:solidFill>
                  <a:schemeClr val="bg1"/>
                </a:solidFill>
                <a:latin typeface="Arial" panose="020B0604020202020204" pitchFamily="34" charset="0"/>
                <a:cs typeface="Arial" panose="020B0604020202020204" pitchFamily="34" charset="0"/>
              </a:rPr>
              <a:t>ow we need to make sure that S3 boot path will never work, so even if the attacker manages to prepare the whole new DSDT with enabled S3, it will only result in hard reset or crash</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it can be done by patching </a:t>
            </a:r>
            <a:r>
              <a:rPr lang="en-US" sz="2400" dirty="0" err="1" smtClean="0">
                <a:solidFill>
                  <a:schemeClr val="bg1"/>
                </a:solidFill>
                <a:latin typeface="Arial" panose="020B0604020202020204" pitchFamily="34" charset="0"/>
                <a:cs typeface="Arial" panose="020B0604020202020204" pitchFamily="34" charset="0"/>
              </a:rPr>
              <a:t>PeiGetBootMode</a:t>
            </a:r>
            <a:r>
              <a:rPr lang="en-US" sz="2400" dirty="0" smtClean="0">
                <a:solidFill>
                  <a:schemeClr val="bg1"/>
                </a:solidFill>
                <a:latin typeface="Arial" panose="020B0604020202020204" pitchFamily="34" charset="0"/>
                <a:cs typeface="Arial" panose="020B0604020202020204" pitchFamily="34" charset="0"/>
              </a:rPr>
              <a:t> to never return BOOT_ON_S3_RESUME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or by destroying S3 </a:t>
            </a:r>
            <a:r>
              <a:rPr lang="en-US" sz="2400" dirty="0" err="1" smtClean="0">
                <a:solidFill>
                  <a:schemeClr val="bg1"/>
                </a:solidFill>
                <a:latin typeface="Arial" panose="020B0604020202020204" pitchFamily="34" charset="0"/>
                <a:cs typeface="Arial" panose="020B0604020202020204" pitchFamily="34" charset="0"/>
              </a:rPr>
              <a:t>BootScript</a:t>
            </a:r>
            <a:r>
              <a:rPr lang="en-US" sz="2400" dirty="0" smtClean="0">
                <a:solidFill>
                  <a:schemeClr val="bg1"/>
                </a:solidFill>
                <a:latin typeface="Arial" panose="020B0604020202020204" pitchFamily="34" charset="0"/>
                <a:cs typeface="Arial" panose="020B0604020202020204" pitchFamily="34" charset="0"/>
              </a:rPr>
              <a:t> on </a:t>
            </a:r>
            <a:r>
              <a:rPr lang="en-US" sz="2400" dirty="0" err="1" smtClean="0">
                <a:solidFill>
                  <a:schemeClr val="bg1"/>
                </a:solidFill>
                <a:latin typeface="Arial" panose="020B0604020202020204" pitchFamily="34" charset="0"/>
                <a:cs typeface="Arial" panose="020B0604020202020204" pitchFamily="34" charset="0"/>
              </a:rPr>
              <a:t>ExitBS</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or by writing a simple PEI driver that will call </a:t>
            </a:r>
            <a:r>
              <a:rPr lang="en-US" sz="2400" dirty="0" err="1" smtClean="0">
                <a:solidFill>
                  <a:schemeClr val="bg1"/>
                </a:solidFill>
                <a:latin typeface="Arial" panose="020B0604020202020204" pitchFamily="34" charset="0"/>
                <a:cs typeface="Arial" panose="020B0604020202020204" pitchFamily="34" charset="0"/>
              </a:rPr>
              <a:t>PeiResetService</a:t>
            </a:r>
            <a:r>
              <a:rPr lang="en-US" sz="2400" dirty="0" smtClean="0">
                <a:solidFill>
                  <a:schemeClr val="bg1"/>
                </a:solidFill>
                <a:latin typeface="Arial" panose="020B0604020202020204" pitchFamily="34" charset="0"/>
                <a:cs typeface="Arial" panose="020B0604020202020204" pitchFamily="34" charset="0"/>
              </a:rPr>
              <a:t> if </a:t>
            </a:r>
            <a:r>
              <a:rPr lang="en-US" sz="2400" dirty="0" err="1" smtClean="0">
                <a:solidFill>
                  <a:schemeClr val="bg1"/>
                </a:solidFill>
                <a:latin typeface="Arial" panose="020B0604020202020204" pitchFamily="34" charset="0"/>
                <a:cs typeface="Arial" panose="020B0604020202020204" pitchFamily="34" charset="0"/>
              </a:rPr>
              <a:t>PeiGetBootMode</a:t>
            </a:r>
            <a:r>
              <a:rPr lang="en-US" sz="2400" dirty="0" smtClean="0">
                <a:solidFill>
                  <a:schemeClr val="bg1"/>
                </a:solidFill>
                <a:latin typeface="Arial" panose="020B0604020202020204" pitchFamily="34" charset="0"/>
                <a:cs typeface="Arial" panose="020B0604020202020204" pitchFamily="34" charset="0"/>
              </a:rPr>
              <a:t> tells we are in S3 resume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either way is fine</a:t>
            </a: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45147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PreventS3Pei driver</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57</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1200329"/>
          </a:xfrm>
          <a:prstGeom prst="rect">
            <a:avLst/>
          </a:prstGeom>
          <a:noFill/>
        </p:spPr>
        <p:txBody>
          <a:bodyPr wrap="square" rtlCol="0">
            <a:spAutoFit/>
          </a:bodyPr>
          <a:lstStyle/>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15362" name="Picture 2" descr="C:\Users\nikolajschlej\Desktop\FixIt\pics\Prevent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761" y="1725772"/>
            <a:ext cx="4054475" cy="425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967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Brief Intro </a:t>
            </a:r>
            <a:r>
              <a:rPr lang="en-US" sz="2400" b="1" dirty="0" smtClean="0">
                <a:solidFill>
                  <a:schemeClr val="bg1"/>
                </a:solidFill>
                <a:latin typeface="Arial" panose="020B0604020202020204" pitchFamily="34" charset="0"/>
                <a:cs typeface="Arial" panose="020B0604020202020204" pitchFamily="34" charset="0"/>
              </a:rPr>
              <a:t>to (</a:t>
            </a:r>
            <a:r>
              <a:rPr lang="en-US" sz="2400" b="1" dirty="0">
                <a:solidFill>
                  <a:schemeClr val="bg1"/>
                </a:solidFill>
                <a:latin typeface="Arial" panose="020B0604020202020204" pitchFamily="34" charset="0"/>
                <a:cs typeface="Arial" panose="020B0604020202020204" pitchFamily="34" charset="0"/>
              </a:rPr>
              <a:t>U)EFI</a:t>
            </a:r>
            <a:r>
              <a:rPr lang="en-US" sz="2400" b="1" dirty="0" smtClean="0">
                <a:solidFill>
                  <a:schemeClr val="bg1"/>
                </a:solidFill>
                <a:latin typeface="Arial" panose="020B0604020202020204" pitchFamily="34" charset="0"/>
                <a:cs typeface="Arial" panose="020B0604020202020204" pitchFamily="34" charset="0"/>
              </a:rPr>
              <a:t>: Boot flow</a:t>
            </a:r>
            <a:endParaRPr lang="ru-RU" sz="2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893647"/>
          </a:xfrm>
          <a:prstGeom prst="rect">
            <a:avLst/>
          </a:prstGeom>
          <a:noFill/>
        </p:spPr>
        <p:txBody>
          <a:bodyPr wrap="square" rtlCol="0">
            <a:spAutoFit/>
          </a:bodyPr>
          <a:lstStyle/>
          <a:p>
            <a:endParaRPr lang="en-US" sz="2400" dirty="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r>
              <a:rPr lang="en-US" sz="2400" smtClean="0">
                <a:solidFill>
                  <a:schemeClr val="bg1"/>
                </a:solidFill>
                <a:latin typeface="Arial" panose="020B0604020202020204" pitchFamily="34" charset="0"/>
                <a:cs typeface="Arial" panose="020B0604020202020204" pitchFamily="34" charset="0"/>
              </a:rPr>
              <a:t> </a:t>
            </a:r>
            <a:endParaRPr lang="en-US" sz="2400" dirty="0" smtClean="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297683" y="767256"/>
            <a:ext cx="358923"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4</a:t>
            </a:r>
          </a:p>
        </p:txBody>
      </p:sp>
      <p:pic>
        <p:nvPicPr>
          <p:cNvPr id="3075" name="Picture 3" descr="C:\Users\nikolajschlej\Desktop\FixIt\pics\UefiBootF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282" y="1182756"/>
            <a:ext cx="8888324" cy="529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0994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a:t>
            </a:r>
            <a:r>
              <a:rPr lang="en-US" sz="2400" b="1" dirty="0" err="1" smtClean="0">
                <a:solidFill>
                  <a:schemeClr val="bg1"/>
                </a:solidFill>
                <a:latin typeface="Arial" panose="020B0604020202020204" pitchFamily="34" charset="0"/>
                <a:cs typeface="Arial" panose="020B0604020202020204" pitchFamily="34" charset="0"/>
              </a:rPr>
              <a:t>SecureBoot</a:t>
            </a:r>
            <a:r>
              <a:rPr lang="en-US" sz="2400" b="1" dirty="0" smtClean="0">
                <a:solidFill>
                  <a:schemeClr val="bg1"/>
                </a:solidFill>
                <a:latin typeface="Arial" panose="020B0604020202020204" pitchFamily="34" charset="0"/>
                <a:cs typeface="Arial" panose="020B0604020202020204" pitchFamily="34" charset="0"/>
              </a:rPr>
              <a:t> key pairs</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58</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524315"/>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now we have our SPI flash read-only after </a:t>
            </a:r>
            <a:r>
              <a:rPr lang="en-US" sz="2400" dirty="0" err="1" smtClean="0">
                <a:solidFill>
                  <a:schemeClr val="bg1"/>
                </a:solidFill>
                <a:latin typeface="Arial" panose="020B0604020202020204" pitchFamily="34" charset="0"/>
                <a:cs typeface="Arial" panose="020B0604020202020204" pitchFamily="34" charset="0"/>
              </a:rPr>
              <a:t>ExitBS</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but still accessible from UEFI Shell and bootloaders</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is to the rescue in this case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to use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properly, we need three different key pairs:</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1. Platform Key to enable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and sign KEK</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2. Key Exchange Key to sign </a:t>
            </a:r>
            <a:r>
              <a:rPr lang="en-US" sz="2400" dirty="0" err="1" smtClean="0">
                <a:solidFill>
                  <a:schemeClr val="bg1"/>
                </a:solidFill>
                <a:latin typeface="Arial" panose="020B0604020202020204" pitchFamily="34" charset="0"/>
                <a:cs typeface="Arial" panose="020B0604020202020204" pitchFamily="34" charset="0"/>
              </a:rPr>
              <a:t>db</a:t>
            </a:r>
            <a:r>
              <a:rPr lang="en-US" sz="2400" dirty="0" smtClean="0">
                <a:solidFill>
                  <a:schemeClr val="bg1"/>
                </a:solidFill>
                <a:latin typeface="Arial" panose="020B0604020202020204" pitchFamily="34" charset="0"/>
                <a:cs typeface="Arial" panose="020B0604020202020204" pitchFamily="34" charset="0"/>
              </a:rPr>
              <a:t> and </a:t>
            </a:r>
            <a:r>
              <a:rPr lang="en-US" sz="2400" dirty="0" err="1" smtClean="0">
                <a:solidFill>
                  <a:schemeClr val="bg1"/>
                </a:solidFill>
                <a:latin typeface="Arial" panose="020B0604020202020204" pitchFamily="34" charset="0"/>
                <a:cs typeface="Arial" panose="020B0604020202020204" pitchFamily="34" charset="0"/>
              </a:rPr>
              <a:t>dbx</a:t>
            </a:r>
            <a:r>
              <a:rPr lang="en-US" sz="2400" dirty="0" smtClean="0">
                <a:solidFill>
                  <a:schemeClr val="bg1"/>
                </a:solidFill>
                <a:latin typeface="Arial" panose="020B0604020202020204" pitchFamily="34" charset="0"/>
                <a:cs typeface="Arial" panose="020B0604020202020204" pitchFamily="34" charset="0"/>
              </a:rPr>
              <a:t/>
            </a:r>
            <a:br>
              <a:rPr lang="en-US" sz="2400" dirty="0" smtClean="0">
                <a:solidFill>
                  <a:schemeClr val="bg1"/>
                </a:solidFill>
                <a:latin typeface="Arial" panose="020B0604020202020204" pitchFamily="34" charset="0"/>
                <a:cs typeface="Arial" panose="020B0604020202020204" pitchFamily="34" charset="0"/>
              </a:rPr>
            </a:br>
            <a:r>
              <a:rPr lang="en-US" sz="2400" dirty="0" smtClean="0">
                <a:solidFill>
                  <a:schemeClr val="bg1"/>
                </a:solidFill>
                <a:latin typeface="Arial" panose="020B0604020202020204" pitchFamily="34" charset="0"/>
                <a:cs typeface="Arial" panose="020B0604020202020204" pitchFamily="34" charset="0"/>
              </a:rPr>
              <a:t>3. Image Signing Key to sign bootloaders and executables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all this keys can be generated by using OpenSSL</a:t>
            </a:r>
          </a:p>
          <a:p>
            <a:r>
              <a:rPr lang="en-US" sz="2400" dirty="0" smtClean="0">
                <a:solidFill>
                  <a:schemeClr val="bg1"/>
                </a:solidFill>
                <a:latin typeface="Arial" panose="020B0604020202020204" pitchFamily="34" charset="0"/>
                <a:cs typeface="Arial" panose="020B0604020202020204" pitchFamily="34" charset="0"/>
              </a:rPr>
              <a:t> </a:t>
            </a: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p:txBody>
      </p:sp>
      <p:pic>
        <p:nvPicPr>
          <p:cNvPr id="13314" name="Picture 2" descr="C:\Users\nikolajschlej\Desktop\FixIt\pics\sb_key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220" y="4647193"/>
            <a:ext cx="2440171" cy="1414162"/>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nikolajschlej\Desktop\FixIt\pics\openssl-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4243" y="4647193"/>
            <a:ext cx="5205456" cy="141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7809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Generate PK</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59</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893647"/>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PK key pair suitable for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can be generated by the following </a:t>
            </a:r>
            <a:r>
              <a:rPr lang="en-US" sz="2400" dirty="0" err="1" smtClean="0">
                <a:solidFill>
                  <a:schemeClr val="accent1"/>
                </a:solidFill>
                <a:latin typeface="Arial" panose="020B0604020202020204" pitchFamily="34" charset="0"/>
                <a:cs typeface="Arial" panose="020B0604020202020204" pitchFamily="34" charset="0"/>
              </a:rPr>
              <a:t>openssl</a:t>
            </a:r>
            <a:r>
              <a:rPr lang="en-US" sz="2400" dirty="0" smtClean="0">
                <a:solidFill>
                  <a:schemeClr val="bg1"/>
                </a:solidFill>
                <a:latin typeface="Arial" panose="020B0604020202020204" pitchFamily="34" charset="0"/>
                <a:cs typeface="Arial" panose="020B0604020202020204" pitchFamily="34" charset="0"/>
              </a:rPr>
              <a:t> call:</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err="1">
                <a:solidFill>
                  <a:schemeClr val="accent3"/>
                </a:solidFill>
                <a:latin typeface="Consolas" panose="020B0609020204030204" pitchFamily="49" charset="0"/>
                <a:cs typeface="Consolas" panose="020B0609020204030204" pitchFamily="49" charset="0"/>
              </a:rPr>
              <a:t>openssl</a:t>
            </a:r>
            <a:r>
              <a:rPr lang="en-US" sz="2400" dirty="0">
                <a:solidFill>
                  <a:schemeClr val="accent3"/>
                </a:solidFill>
                <a:latin typeface="Consolas" panose="020B0609020204030204" pitchFamily="49" charset="0"/>
                <a:cs typeface="Consolas" panose="020B0609020204030204" pitchFamily="49" charset="0"/>
              </a:rPr>
              <a:t> </a:t>
            </a:r>
            <a:r>
              <a:rPr lang="en-US" sz="2400" dirty="0" err="1">
                <a:solidFill>
                  <a:schemeClr val="accent3"/>
                </a:solidFill>
                <a:latin typeface="Consolas" panose="020B0609020204030204" pitchFamily="49" charset="0"/>
                <a:cs typeface="Consolas" panose="020B0609020204030204" pitchFamily="49" charset="0"/>
              </a:rPr>
              <a:t>req</a:t>
            </a:r>
            <a:r>
              <a:rPr lang="en-US" sz="2400" dirty="0">
                <a:solidFill>
                  <a:schemeClr val="accent3"/>
                </a:solidFill>
                <a:latin typeface="Consolas" panose="020B0609020204030204" pitchFamily="49" charset="0"/>
                <a:cs typeface="Consolas" panose="020B0609020204030204" pitchFamily="49" charset="0"/>
              </a:rPr>
              <a:t> -new -x509 -</a:t>
            </a:r>
            <a:r>
              <a:rPr lang="en-US" sz="2400" dirty="0" err="1">
                <a:solidFill>
                  <a:schemeClr val="accent3"/>
                </a:solidFill>
                <a:latin typeface="Consolas" panose="020B0609020204030204" pitchFamily="49" charset="0"/>
                <a:cs typeface="Consolas" panose="020B0609020204030204" pitchFamily="49" charset="0"/>
              </a:rPr>
              <a:t>newkey</a:t>
            </a:r>
            <a:r>
              <a:rPr lang="en-US" sz="2400" dirty="0">
                <a:solidFill>
                  <a:schemeClr val="accent3"/>
                </a:solidFill>
                <a:latin typeface="Consolas" panose="020B0609020204030204" pitchFamily="49" charset="0"/>
                <a:cs typeface="Consolas" panose="020B0609020204030204" pitchFamily="49" charset="0"/>
              </a:rPr>
              <a:t> rsa:2048 -subj "/</a:t>
            </a:r>
            <a:r>
              <a:rPr lang="en-US" sz="2400" dirty="0" smtClean="0">
                <a:solidFill>
                  <a:schemeClr val="accent3"/>
                </a:solidFill>
                <a:latin typeface="Consolas" panose="020B0609020204030204" pitchFamily="49" charset="0"/>
                <a:cs typeface="Consolas" panose="020B0609020204030204" pitchFamily="49" charset="0"/>
              </a:rPr>
              <a:t>CN=Platform Key</a:t>
            </a:r>
            <a:r>
              <a:rPr lang="en-US" sz="2400" dirty="0">
                <a:solidFill>
                  <a:schemeClr val="accent3"/>
                </a:solidFill>
                <a:latin typeface="Consolas" panose="020B0609020204030204" pitchFamily="49" charset="0"/>
                <a:cs typeface="Consolas" panose="020B0609020204030204" pitchFamily="49" charset="0"/>
              </a:rPr>
              <a:t>/" -</a:t>
            </a:r>
            <a:r>
              <a:rPr lang="en-US" sz="2400" dirty="0" err="1">
                <a:solidFill>
                  <a:schemeClr val="accent3"/>
                </a:solidFill>
                <a:latin typeface="Consolas" panose="020B0609020204030204" pitchFamily="49" charset="0"/>
                <a:cs typeface="Consolas" panose="020B0609020204030204" pitchFamily="49" charset="0"/>
              </a:rPr>
              <a:t>keyout</a:t>
            </a:r>
            <a:r>
              <a:rPr lang="en-US" sz="2400" dirty="0">
                <a:solidFill>
                  <a:schemeClr val="accent3"/>
                </a:solidFill>
                <a:latin typeface="Consolas" panose="020B0609020204030204" pitchFamily="49" charset="0"/>
                <a:cs typeface="Consolas" panose="020B0609020204030204" pitchFamily="49" charset="0"/>
              </a:rPr>
              <a:t> </a:t>
            </a:r>
            <a:r>
              <a:rPr lang="en-US" sz="2400" dirty="0" err="1">
                <a:solidFill>
                  <a:schemeClr val="accent3"/>
                </a:solidFill>
                <a:latin typeface="Consolas" panose="020B0609020204030204" pitchFamily="49" charset="0"/>
                <a:cs typeface="Consolas" panose="020B0609020204030204" pitchFamily="49" charset="0"/>
              </a:rPr>
              <a:t>PK.key</a:t>
            </a:r>
            <a:r>
              <a:rPr lang="en-US" sz="2400" dirty="0">
                <a:solidFill>
                  <a:schemeClr val="accent3"/>
                </a:solidFill>
                <a:latin typeface="Consolas" panose="020B0609020204030204" pitchFamily="49" charset="0"/>
                <a:cs typeface="Consolas" panose="020B0609020204030204" pitchFamily="49" charset="0"/>
              </a:rPr>
              <a:t> -out PK.crt -days 3650 -nodes -</a:t>
            </a:r>
            <a:r>
              <a:rPr lang="en-US" sz="2400" dirty="0" smtClean="0">
                <a:solidFill>
                  <a:schemeClr val="accent3"/>
                </a:solidFill>
                <a:latin typeface="Consolas" panose="020B0609020204030204" pitchFamily="49" charset="0"/>
                <a:cs typeface="Consolas" panose="020B0609020204030204" pitchFamily="49" charset="0"/>
              </a:rPr>
              <a:t>sha256</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smtClean="0">
                <a:solidFill>
                  <a:schemeClr val="accent1"/>
                </a:solidFill>
                <a:latin typeface="Arial" panose="020B0604020202020204" pitchFamily="34" charset="0"/>
                <a:cs typeface="Arial" panose="020B0604020202020204" pitchFamily="34" charset="0"/>
              </a:rPr>
              <a:t>cert-to-</a:t>
            </a:r>
            <a:r>
              <a:rPr lang="en-US" sz="2400" dirty="0" err="1" smtClean="0">
                <a:solidFill>
                  <a:schemeClr val="accent1"/>
                </a:solidFill>
                <a:latin typeface="Arial" panose="020B0604020202020204" pitchFamily="34" charset="0"/>
                <a:cs typeface="Arial" panose="020B0604020202020204" pitchFamily="34" charset="0"/>
              </a:rPr>
              <a:t>efi</a:t>
            </a:r>
            <a:r>
              <a:rPr lang="en-US" sz="2400" dirty="0" smtClean="0">
                <a:solidFill>
                  <a:schemeClr val="accent1"/>
                </a:solidFill>
                <a:latin typeface="Arial" panose="020B0604020202020204" pitchFamily="34" charset="0"/>
                <a:cs typeface="Arial" panose="020B0604020202020204" pitchFamily="34" charset="0"/>
              </a:rPr>
              <a:t>-sig-list</a:t>
            </a:r>
            <a:r>
              <a:rPr lang="en-US" sz="2400" dirty="0" smtClean="0">
                <a:solidFill>
                  <a:schemeClr val="bg1"/>
                </a:solidFill>
                <a:latin typeface="Arial" panose="020B0604020202020204" pitchFamily="34" charset="0"/>
                <a:cs typeface="Arial" panose="020B0604020202020204" pitchFamily="34" charset="0"/>
              </a:rPr>
              <a:t> utility from </a:t>
            </a:r>
            <a:r>
              <a:rPr lang="en-US" sz="2400" dirty="0" err="1" smtClean="0">
                <a:solidFill>
                  <a:schemeClr val="bg1"/>
                </a:solidFill>
                <a:latin typeface="Arial" panose="020B0604020202020204" pitchFamily="34" charset="0"/>
                <a:cs typeface="Arial" panose="020B0604020202020204" pitchFamily="34" charset="0"/>
              </a:rPr>
              <a:t>efitools</a:t>
            </a:r>
            <a:r>
              <a:rPr lang="en-US" sz="2400" dirty="0" smtClean="0">
                <a:solidFill>
                  <a:schemeClr val="bg1"/>
                </a:solidFill>
                <a:latin typeface="Arial" panose="020B0604020202020204" pitchFamily="34" charset="0"/>
                <a:cs typeface="Arial" panose="020B0604020202020204" pitchFamily="34" charset="0"/>
              </a:rPr>
              <a:t> package converts generated certificate to EFI Signature List format:</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accent3"/>
                </a:solidFill>
                <a:latin typeface="Consolas" panose="020B0609020204030204" pitchFamily="49" charset="0"/>
                <a:cs typeface="Consolas" panose="020B0609020204030204" pitchFamily="49" charset="0"/>
              </a:rPr>
              <a:t>cert-to-</a:t>
            </a:r>
            <a:r>
              <a:rPr lang="en-US" sz="2400" dirty="0" err="1">
                <a:solidFill>
                  <a:schemeClr val="accent3"/>
                </a:solidFill>
                <a:latin typeface="Consolas" panose="020B0609020204030204" pitchFamily="49" charset="0"/>
                <a:cs typeface="Consolas" panose="020B0609020204030204" pitchFamily="49" charset="0"/>
              </a:rPr>
              <a:t>efi</a:t>
            </a:r>
            <a:r>
              <a:rPr lang="en-US" sz="2400" dirty="0">
                <a:solidFill>
                  <a:schemeClr val="accent3"/>
                </a:solidFill>
                <a:latin typeface="Consolas" panose="020B0609020204030204" pitchFamily="49" charset="0"/>
                <a:cs typeface="Consolas" panose="020B0609020204030204" pitchFamily="49" charset="0"/>
              </a:rPr>
              <a:t>-sig-list -g "$(</a:t>
            </a:r>
            <a:r>
              <a:rPr lang="en-US" sz="2400" dirty="0" err="1">
                <a:solidFill>
                  <a:schemeClr val="accent3"/>
                </a:solidFill>
                <a:latin typeface="Consolas" panose="020B0609020204030204" pitchFamily="49" charset="0"/>
                <a:cs typeface="Consolas" panose="020B0609020204030204" pitchFamily="49" charset="0"/>
              </a:rPr>
              <a:t>uuidgen</a:t>
            </a:r>
            <a:r>
              <a:rPr lang="en-US" sz="2400" dirty="0">
                <a:solidFill>
                  <a:schemeClr val="accent3"/>
                </a:solidFill>
                <a:latin typeface="Consolas" panose="020B0609020204030204" pitchFamily="49" charset="0"/>
                <a:cs typeface="Consolas" panose="020B0609020204030204" pitchFamily="49" charset="0"/>
              </a:rPr>
              <a:t>)" PK.crt </a:t>
            </a:r>
            <a:r>
              <a:rPr lang="en-US" sz="2400" dirty="0" err="1" smtClean="0">
                <a:solidFill>
                  <a:schemeClr val="accent3"/>
                </a:solidFill>
                <a:latin typeface="Consolas" panose="020B0609020204030204" pitchFamily="49" charset="0"/>
                <a:cs typeface="Consolas" panose="020B0609020204030204" pitchFamily="49" charset="0"/>
              </a:rPr>
              <a:t>PK.esl</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PK.esl</a:t>
            </a:r>
            <a:r>
              <a:rPr lang="en-US" sz="2400" dirty="0" smtClean="0">
                <a:solidFill>
                  <a:schemeClr val="bg1"/>
                </a:solidFill>
                <a:latin typeface="Arial" panose="020B0604020202020204" pitchFamily="34" charset="0"/>
                <a:cs typeface="Arial" panose="020B0604020202020204" pitchFamily="34" charset="0"/>
              </a:rPr>
              <a:t> must be self signed using </a:t>
            </a:r>
            <a:r>
              <a:rPr lang="en-US" sz="2400" dirty="0" smtClean="0">
                <a:solidFill>
                  <a:schemeClr val="accent1"/>
                </a:solidFill>
                <a:latin typeface="Arial" panose="020B0604020202020204" pitchFamily="34" charset="0"/>
                <a:cs typeface="Arial" panose="020B0604020202020204" pitchFamily="34" charset="0"/>
              </a:rPr>
              <a:t>sign-</a:t>
            </a:r>
            <a:r>
              <a:rPr lang="en-US" sz="2400" dirty="0" err="1" smtClean="0">
                <a:solidFill>
                  <a:schemeClr val="accent1"/>
                </a:solidFill>
                <a:latin typeface="Arial" panose="020B0604020202020204" pitchFamily="34" charset="0"/>
                <a:cs typeface="Arial" panose="020B0604020202020204" pitchFamily="34" charset="0"/>
              </a:rPr>
              <a:t>efi</a:t>
            </a:r>
            <a:r>
              <a:rPr lang="en-US" sz="2400" dirty="0" smtClean="0">
                <a:solidFill>
                  <a:schemeClr val="accent1"/>
                </a:solidFill>
                <a:latin typeface="Arial" panose="020B0604020202020204" pitchFamily="34" charset="0"/>
                <a:cs typeface="Arial" panose="020B0604020202020204" pitchFamily="34" charset="0"/>
              </a:rPr>
              <a:t>-sig-list</a:t>
            </a:r>
            <a:r>
              <a:rPr lang="en-US" sz="2400" dirty="0" smtClean="0">
                <a:solidFill>
                  <a:schemeClr val="bg1"/>
                </a:solidFill>
                <a:latin typeface="Arial" panose="020B0604020202020204" pitchFamily="34" charset="0"/>
                <a:cs typeface="Arial" panose="020B0604020202020204" pitchFamily="34" charset="0"/>
              </a:rPr>
              <a:t> utility:</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accent3"/>
                </a:solidFill>
                <a:latin typeface="Consolas" panose="020B0609020204030204" pitchFamily="49" charset="0"/>
                <a:cs typeface="Consolas" panose="020B0609020204030204" pitchFamily="49" charset="0"/>
              </a:rPr>
              <a:t>sign-</a:t>
            </a:r>
            <a:r>
              <a:rPr lang="en-US" sz="2400" dirty="0" err="1">
                <a:solidFill>
                  <a:schemeClr val="accent3"/>
                </a:solidFill>
                <a:latin typeface="Consolas" panose="020B0609020204030204" pitchFamily="49" charset="0"/>
                <a:cs typeface="Consolas" panose="020B0609020204030204" pitchFamily="49" charset="0"/>
              </a:rPr>
              <a:t>efi</a:t>
            </a:r>
            <a:r>
              <a:rPr lang="en-US" sz="2400" dirty="0">
                <a:solidFill>
                  <a:schemeClr val="accent3"/>
                </a:solidFill>
                <a:latin typeface="Consolas" panose="020B0609020204030204" pitchFamily="49" charset="0"/>
                <a:cs typeface="Consolas" panose="020B0609020204030204" pitchFamily="49" charset="0"/>
              </a:rPr>
              <a:t>-sig-list -k </a:t>
            </a:r>
            <a:r>
              <a:rPr lang="en-US" sz="2400" dirty="0" err="1">
                <a:solidFill>
                  <a:schemeClr val="accent3"/>
                </a:solidFill>
                <a:latin typeface="Consolas" panose="020B0609020204030204" pitchFamily="49" charset="0"/>
                <a:cs typeface="Consolas" panose="020B0609020204030204" pitchFamily="49" charset="0"/>
              </a:rPr>
              <a:t>PK.key</a:t>
            </a:r>
            <a:r>
              <a:rPr lang="en-US" sz="2400" dirty="0">
                <a:solidFill>
                  <a:schemeClr val="accent3"/>
                </a:solidFill>
                <a:latin typeface="Consolas" panose="020B0609020204030204" pitchFamily="49" charset="0"/>
                <a:cs typeface="Consolas" panose="020B0609020204030204" pitchFamily="49" charset="0"/>
              </a:rPr>
              <a:t> -c PK.crt PK </a:t>
            </a:r>
            <a:r>
              <a:rPr lang="en-US" sz="2400" dirty="0" err="1">
                <a:solidFill>
                  <a:schemeClr val="accent3"/>
                </a:solidFill>
                <a:latin typeface="Consolas" panose="020B0609020204030204" pitchFamily="49" charset="0"/>
                <a:cs typeface="Consolas" panose="020B0609020204030204" pitchFamily="49" charset="0"/>
              </a:rPr>
              <a:t>PK.esl</a:t>
            </a:r>
            <a:r>
              <a:rPr lang="en-US" sz="2400" dirty="0">
                <a:solidFill>
                  <a:schemeClr val="accent3"/>
                </a:solidFill>
                <a:latin typeface="Consolas" panose="020B0609020204030204" pitchFamily="49" charset="0"/>
                <a:cs typeface="Consolas" panose="020B0609020204030204" pitchFamily="49" charset="0"/>
              </a:rPr>
              <a:t> </a:t>
            </a:r>
            <a:r>
              <a:rPr lang="en-US" sz="2400" dirty="0" err="1">
                <a:solidFill>
                  <a:schemeClr val="accent3"/>
                </a:solidFill>
                <a:latin typeface="Consolas" panose="020B0609020204030204" pitchFamily="49" charset="0"/>
                <a:cs typeface="Consolas" panose="020B0609020204030204" pitchFamily="49" charset="0"/>
              </a:rPr>
              <a:t>PK.auth</a:t>
            </a:r>
            <a:r>
              <a:rPr lang="en-US" sz="2400" dirty="0">
                <a:solidFill>
                  <a:schemeClr val="bg1"/>
                </a:solidFill>
                <a:latin typeface="Arial" panose="020B0604020202020204" pitchFamily="34" charset="0"/>
                <a:cs typeface="Arial" panose="020B0604020202020204" pitchFamily="34" charset="0"/>
              </a:rPr>
              <a:t> </a:t>
            </a:r>
            <a:endParaRPr lang="en-US" sz="24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68650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Generate KEK</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60</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262979"/>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KEK key pair can be generated by a similar </a:t>
            </a:r>
            <a:r>
              <a:rPr lang="en-US" sz="2400" dirty="0" err="1" smtClean="0">
                <a:solidFill>
                  <a:schemeClr val="accent1"/>
                </a:solidFill>
                <a:latin typeface="Arial" panose="020B0604020202020204" pitchFamily="34" charset="0"/>
                <a:cs typeface="Arial" panose="020B0604020202020204" pitchFamily="34" charset="0"/>
              </a:rPr>
              <a:t>openssl</a:t>
            </a:r>
            <a:r>
              <a:rPr lang="en-US" sz="2400" dirty="0" smtClean="0">
                <a:solidFill>
                  <a:schemeClr val="bg1"/>
                </a:solidFill>
                <a:latin typeface="Arial" panose="020B0604020202020204" pitchFamily="34" charset="0"/>
                <a:cs typeface="Arial" panose="020B0604020202020204" pitchFamily="34" charset="0"/>
              </a:rPr>
              <a:t> call:</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err="1">
                <a:solidFill>
                  <a:schemeClr val="accent3"/>
                </a:solidFill>
                <a:latin typeface="Consolas" panose="020B0609020204030204" pitchFamily="49" charset="0"/>
                <a:cs typeface="Consolas" panose="020B0609020204030204" pitchFamily="49" charset="0"/>
              </a:rPr>
              <a:t>openssl</a:t>
            </a:r>
            <a:r>
              <a:rPr lang="en-US" sz="2400" dirty="0">
                <a:solidFill>
                  <a:schemeClr val="accent3"/>
                </a:solidFill>
                <a:latin typeface="Consolas" panose="020B0609020204030204" pitchFamily="49" charset="0"/>
                <a:cs typeface="Consolas" panose="020B0609020204030204" pitchFamily="49" charset="0"/>
              </a:rPr>
              <a:t> </a:t>
            </a:r>
            <a:r>
              <a:rPr lang="en-US" sz="2400" dirty="0" err="1">
                <a:solidFill>
                  <a:schemeClr val="accent3"/>
                </a:solidFill>
                <a:latin typeface="Consolas" panose="020B0609020204030204" pitchFamily="49" charset="0"/>
                <a:cs typeface="Consolas" panose="020B0609020204030204" pitchFamily="49" charset="0"/>
              </a:rPr>
              <a:t>req</a:t>
            </a:r>
            <a:r>
              <a:rPr lang="en-US" sz="2400" dirty="0">
                <a:solidFill>
                  <a:schemeClr val="accent3"/>
                </a:solidFill>
                <a:latin typeface="Consolas" panose="020B0609020204030204" pitchFamily="49" charset="0"/>
                <a:cs typeface="Consolas" panose="020B0609020204030204" pitchFamily="49" charset="0"/>
              </a:rPr>
              <a:t> -new -x509 -</a:t>
            </a:r>
            <a:r>
              <a:rPr lang="en-US" sz="2400" dirty="0" err="1">
                <a:solidFill>
                  <a:schemeClr val="accent3"/>
                </a:solidFill>
                <a:latin typeface="Consolas" panose="020B0609020204030204" pitchFamily="49" charset="0"/>
                <a:cs typeface="Consolas" panose="020B0609020204030204" pitchFamily="49" charset="0"/>
              </a:rPr>
              <a:t>newkey</a:t>
            </a:r>
            <a:r>
              <a:rPr lang="en-US" sz="2400" dirty="0">
                <a:solidFill>
                  <a:schemeClr val="accent3"/>
                </a:solidFill>
                <a:latin typeface="Consolas" panose="020B0609020204030204" pitchFamily="49" charset="0"/>
                <a:cs typeface="Consolas" panose="020B0609020204030204" pitchFamily="49" charset="0"/>
              </a:rPr>
              <a:t> rsa:2048 -subj "/</a:t>
            </a:r>
            <a:r>
              <a:rPr lang="en-US" sz="2400" dirty="0" smtClean="0">
                <a:solidFill>
                  <a:schemeClr val="accent3"/>
                </a:solidFill>
                <a:latin typeface="Consolas" panose="020B0609020204030204" pitchFamily="49" charset="0"/>
                <a:cs typeface="Consolas" panose="020B0609020204030204" pitchFamily="49" charset="0"/>
              </a:rPr>
              <a:t>CN=Key Exchange Key</a:t>
            </a:r>
            <a:r>
              <a:rPr lang="en-US" sz="2400" dirty="0">
                <a:solidFill>
                  <a:schemeClr val="accent3"/>
                </a:solidFill>
                <a:latin typeface="Consolas" panose="020B0609020204030204" pitchFamily="49" charset="0"/>
                <a:cs typeface="Consolas" panose="020B0609020204030204" pitchFamily="49" charset="0"/>
              </a:rPr>
              <a:t>/" -</a:t>
            </a:r>
            <a:r>
              <a:rPr lang="en-US" sz="2400" dirty="0" err="1">
                <a:solidFill>
                  <a:schemeClr val="accent3"/>
                </a:solidFill>
                <a:latin typeface="Consolas" panose="020B0609020204030204" pitchFamily="49" charset="0"/>
                <a:cs typeface="Consolas" panose="020B0609020204030204" pitchFamily="49" charset="0"/>
              </a:rPr>
              <a:t>keyout</a:t>
            </a:r>
            <a:r>
              <a:rPr lang="en-US" sz="2400" dirty="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KEK.key</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a:solidFill>
                  <a:schemeClr val="accent3"/>
                </a:solidFill>
                <a:latin typeface="Consolas" panose="020B0609020204030204" pitchFamily="49" charset="0"/>
                <a:cs typeface="Consolas" panose="020B0609020204030204" pitchFamily="49" charset="0"/>
              </a:rPr>
              <a:t>-out </a:t>
            </a:r>
            <a:r>
              <a:rPr lang="en-US" sz="2400" dirty="0" smtClean="0">
                <a:solidFill>
                  <a:schemeClr val="accent3"/>
                </a:solidFill>
                <a:latin typeface="Consolas" panose="020B0609020204030204" pitchFamily="49" charset="0"/>
                <a:cs typeface="Consolas" panose="020B0609020204030204" pitchFamily="49" charset="0"/>
              </a:rPr>
              <a:t>KEK.crt </a:t>
            </a:r>
            <a:r>
              <a:rPr lang="en-US" sz="2400" dirty="0">
                <a:solidFill>
                  <a:schemeClr val="accent3"/>
                </a:solidFill>
                <a:latin typeface="Consolas" panose="020B0609020204030204" pitchFamily="49" charset="0"/>
                <a:cs typeface="Consolas" panose="020B0609020204030204" pitchFamily="49" charset="0"/>
              </a:rPr>
              <a:t>-days 3650 -nodes -</a:t>
            </a:r>
            <a:r>
              <a:rPr lang="en-US" sz="2400" dirty="0" smtClean="0">
                <a:solidFill>
                  <a:schemeClr val="accent3"/>
                </a:solidFill>
                <a:latin typeface="Consolas" panose="020B0609020204030204" pitchFamily="49" charset="0"/>
                <a:cs typeface="Consolas" panose="020B0609020204030204" pitchFamily="49" charset="0"/>
              </a:rPr>
              <a:t>sha256</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u</a:t>
            </a:r>
            <a:r>
              <a:rPr lang="en-US" sz="2400" dirty="0" smtClean="0">
                <a:solidFill>
                  <a:schemeClr val="bg1"/>
                </a:solidFill>
                <a:latin typeface="Arial" panose="020B0604020202020204" pitchFamily="34" charset="0"/>
                <a:cs typeface="Arial" panose="020B0604020202020204" pitchFamily="34" charset="0"/>
              </a:rPr>
              <a:t>se</a:t>
            </a:r>
            <a:r>
              <a:rPr lang="en-US" sz="2400" dirty="0" smtClean="0">
                <a:solidFill>
                  <a:schemeClr val="accent1"/>
                </a:solidFill>
                <a:latin typeface="Arial" panose="020B0604020202020204" pitchFamily="34" charset="0"/>
                <a:cs typeface="Arial" panose="020B0604020202020204" pitchFamily="34" charset="0"/>
              </a:rPr>
              <a:t> cert-to-</a:t>
            </a:r>
            <a:r>
              <a:rPr lang="en-US" sz="2400" dirty="0" err="1" smtClean="0">
                <a:solidFill>
                  <a:schemeClr val="accent1"/>
                </a:solidFill>
                <a:latin typeface="Arial" panose="020B0604020202020204" pitchFamily="34" charset="0"/>
                <a:cs typeface="Arial" panose="020B0604020202020204" pitchFamily="34" charset="0"/>
              </a:rPr>
              <a:t>efi</a:t>
            </a:r>
            <a:r>
              <a:rPr lang="en-US" sz="2400" dirty="0" smtClean="0">
                <a:solidFill>
                  <a:schemeClr val="accent1"/>
                </a:solidFill>
                <a:latin typeface="Arial" panose="020B0604020202020204" pitchFamily="34" charset="0"/>
                <a:cs typeface="Arial" panose="020B0604020202020204" pitchFamily="34" charset="0"/>
              </a:rPr>
              <a:t>-sig-list</a:t>
            </a:r>
            <a:r>
              <a:rPr lang="en-US" sz="2400" dirty="0" smtClean="0">
                <a:solidFill>
                  <a:schemeClr val="bg1"/>
                </a:solidFill>
                <a:latin typeface="Arial" panose="020B0604020202020204" pitchFamily="34" charset="0"/>
                <a:cs typeface="Arial" panose="020B0604020202020204" pitchFamily="34" charset="0"/>
              </a:rPr>
              <a:t> to convert KEK.crt into </a:t>
            </a:r>
            <a:r>
              <a:rPr lang="en-US" sz="2400" dirty="0" err="1" smtClean="0">
                <a:solidFill>
                  <a:schemeClr val="bg1"/>
                </a:solidFill>
                <a:latin typeface="Arial" panose="020B0604020202020204" pitchFamily="34" charset="0"/>
                <a:cs typeface="Arial" panose="020B0604020202020204" pitchFamily="34" charset="0"/>
              </a:rPr>
              <a:t>KEK.esl</a:t>
            </a:r>
            <a:r>
              <a:rPr lang="en-US" sz="2400" dirty="0" smtClean="0">
                <a:solidFill>
                  <a:schemeClr val="bg1"/>
                </a:solidFill>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accent3"/>
                </a:solidFill>
                <a:latin typeface="Consolas" panose="020B0609020204030204" pitchFamily="49" charset="0"/>
                <a:cs typeface="Consolas" panose="020B0609020204030204" pitchFamily="49" charset="0"/>
              </a:rPr>
              <a:t>cert-to-</a:t>
            </a:r>
            <a:r>
              <a:rPr lang="en-US" sz="2400" dirty="0" err="1">
                <a:solidFill>
                  <a:schemeClr val="accent3"/>
                </a:solidFill>
                <a:latin typeface="Consolas" panose="020B0609020204030204" pitchFamily="49" charset="0"/>
                <a:cs typeface="Consolas" panose="020B0609020204030204" pitchFamily="49" charset="0"/>
              </a:rPr>
              <a:t>efi</a:t>
            </a:r>
            <a:r>
              <a:rPr lang="en-US" sz="2400" dirty="0">
                <a:solidFill>
                  <a:schemeClr val="accent3"/>
                </a:solidFill>
                <a:latin typeface="Consolas" panose="020B0609020204030204" pitchFamily="49" charset="0"/>
                <a:cs typeface="Consolas" panose="020B0609020204030204" pitchFamily="49" charset="0"/>
              </a:rPr>
              <a:t>-sig-list -g "$(</a:t>
            </a:r>
            <a:r>
              <a:rPr lang="en-US" sz="2400" dirty="0" err="1">
                <a:solidFill>
                  <a:schemeClr val="accent3"/>
                </a:solidFill>
                <a:latin typeface="Consolas" panose="020B0609020204030204" pitchFamily="49" charset="0"/>
                <a:cs typeface="Consolas" panose="020B0609020204030204" pitchFamily="49" charset="0"/>
              </a:rPr>
              <a:t>uuidgen</a:t>
            </a:r>
            <a:r>
              <a:rPr lang="en-US" sz="2400" dirty="0">
                <a:solidFill>
                  <a:schemeClr val="accent3"/>
                </a:solidFill>
                <a:latin typeface="Consolas" panose="020B0609020204030204" pitchFamily="49" charset="0"/>
                <a:cs typeface="Consolas" panose="020B0609020204030204" pitchFamily="49" charset="0"/>
              </a:rPr>
              <a:t>)" </a:t>
            </a:r>
            <a:r>
              <a:rPr lang="en-US" sz="2400" dirty="0" smtClean="0">
                <a:solidFill>
                  <a:schemeClr val="accent3"/>
                </a:solidFill>
                <a:latin typeface="Consolas" panose="020B0609020204030204" pitchFamily="49" charset="0"/>
                <a:cs typeface="Consolas" panose="020B0609020204030204" pitchFamily="49" charset="0"/>
              </a:rPr>
              <a:t>KEK.crt </a:t>
            </a:r>
            <a:r>
              <a:rPr lang="en-US" sz="2400" dirty="0" err="1" smtClean="0">
                <a:solidFill>
                  <a:schemeClr val="accent3"/>
                </a:solidFill>
                <a:latin typeface="Consolas" panose="020B0609020204030204" pitchFamily="49" charset="0"/>
                <a:cs typeface="Consolas" panose="020B0609020204030204" pitchFamily="49" charset="0"/>
              </a:rPr>
              <a:t>KEK.esl</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to add multiple certificates into KEK, concatenate their ESL files:</a:t>
            </a:r>
            <a:br>
              <a:rPr lang="en-US" sz="2400" dirty="0" smtClean="0">
                <a:solidFill>
                  <a:schemeClr val="bg1">
                    <a:lumMod val="95000"/>
                  </a:schemeClr>
                </a:solidFill>
                <a:latin typeface="Arial" panose="020B0604020202020204" pitchFamily="34" charset="0"/>
                <a:cs typeface="Arial" panose="020B0604020202020204" pitchFamily="34" charset="0"/>
              </a:rPr>
            </a:br>
            <a:r>
              <a:rPr lang="en-US" sz="2400" dirty="0" smtClean="0">
                <a:solidFill>
                  <a:schemeClr val="accent3"/>
                </a:solidFill>
                <a:latin typeface="Consolas" panose="020B0609020204030204" pitchFamily="49" charset="0"/>
                <a:cs typeface="Consolas" panose="020B0609020204030204" pitchFamily="49" charset="0"/>
              </a:rPr>
              <a:t>cat </a:t>
            </a:r>
            <a:r>
              <a:rPr lang="en-US" sz="2400" dirty="0" err="1" smtClean="0">
                <a:solidFill>
                  <a:schemeClr val="accent3"/>
                </a:solidFill>
                <a:latin typeface="Consolas" panose="020B0609020204030204" pitchFamily="49" charset="0"/>
                <a:cs typeface="Consolas" panose="020B0609020204030204" pitchFamily="49" charset="0"/>
              </a:rPr>
              <a:t>KEK.esl</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MsKek.esl</a:t>
            </a:r>
            <a:r>
              <a:rPr lang="en-US" sz="2400" dirty="0" smtClean="0">
                <a:solidFill>
                  <a:schemeClr val="accent3"/>
                </a:solidFill>
                <a:latin typeface="Consolas" panose="020B0609020204030204" pitchFamily="49" charset="0"/>
                <a:cs typeface="Consolas" panose="020B0609020204030204" pitchFamily="49" charset="0"/>
              </a:rPr>
              <a:t> &gt; </a:t>
            </a:r>
            <a:r>
              <a:rPr lang="en-US" sz="2400" dirty="0" err="1" smtClean="0">
                <a:solidFill>
                  <a:schemeClr val="accent3"/>
                </a:solidFill>
                <a:latin typeface="Consolas" panose="020B0609020204030204" pitchFamily="49" charset="0"/>
                <a:cs typeface="Consolas" panose="020B0609020204030204" pitchFamily="49" charset="0"/>
              </a:rPr>
              <a:t>KEK.esl</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combined </a:t>
            </a:r>
            <a:r>
              <a:rPr lang="en-US" sz="2400" dirty="0" err="1" smtClean="0">
                <a:solidFill>
                  <a:schemeClr val="bg1"/>
                </a:solidFill>
                <a:latin typeface="Arial" panose="020B0604020202020204" pitchFamily="34" charset="0"/>
                <a:cs typeface="Arial" panose="020B0604020202020204" pitchFamily="34" charset="0"/>
              </a:rPr>
              <a:t>KEK.esl</a:t>
            </a:r>
            <a:r>
              <a:rPr lang="en-US" sz="2400" dirty="0" smtClean="0">
                <a:solidFill>
                  <a:schemeClr val="bg1"/>
                </a:solidFill>
                <a:latin typeface="Arial" panose="020B0604020202020204" pitchFamily="34" charset="0"/>
                <a:cs typeface="Arial" panose="020B0604020202020204" pitchFamily="34" charset="0"/>
              </a:rPr>
              <a:t> must be signed by PK using </a:t>
            </a:r>
            <a:r>
              <a:rPr lang="en-US" sz="2400" dirty="0" smtClean="0">
                <a:solidFill>
                  <a:schemeClr val="accent1"/>
                </a:solidFill>
                <a:latin typeface="Arial" panose="020B0604020202020204" pitchFamily="34" charset="0"/>
                <a:cs typeface="Arial" panose="020B0604020202020204" pitchFamily="34" charset="0"/>
              </a:rPr>
              <a:t>sign-</a:t>
            </a:r>
            <a:r>
              <a:rPr lang="en-US" sz="2400" dirty="0" err="1" smtClean="0">
                <a:solidFill>
                  <a:schemeClr val="accent1"/>
                </a:solidFill>
                <a:latin typeface="Arial" panose="020B0604020202020204" pitchFamily="34" charset="0"/>
                <a:cs typeface="Arial" panose="020B0604020202020204" pitchFamily="34" charset="0"/>
              </a:rPr>
              <a:t>efi</a:t>
            </a:r>
            <a:r>
              <a:rPr lang="en-US" sz="2400" dirty="0" smtClean="0">
                <a:solidFill>
                  <a:schemeClr val="accent1"/>
                </a:solidFill>
                <a:latin typeface="Arial" panose="020B0604020202020204" pitchFamily="34" charset="0"/>
                <a:cs typeface="Arial" panose="020B0604020202020204" pitchFamily="34" charset="0"/>
              </a:rPr>
              <a:t>-sig-list</a:t>
            </a:r>
            <a:r>
              <a:rPr lang="en-US" sz="2400" dirty="0" smtClean="0">
                <a:solidFill>
                  <a:schemeClr val="bg1"/>
                </a:solidFill>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accent3"/>
                </a:solidFill>
                <a:latin typeface="Consolas" panose="020B0609020204030204" pitchFamily="49" charset="0"/>
                <a:cs typeface="Consolas" panose="020B0609020204030204" pitchFamily="49" charset="0"/>
              </a:rPr>
              <a:t>sign-</a:t>
            </a:r>
            <a:r>
              <a:rPr lang="en-US" sz="2400" dirty="0" err="1">
                <a:solidFill>
                  <a:schemeClr val="accent3"/>
                </a:solidFill>
                <a:latin typeface="Consolas" panose="020B0609020204030204" pitchFamily="49" charset="0"/>
                <a:cs typeface="Consolas" panose="020B0609020204030204" pitchFamily="49" charset="0"/>
              </a:rPr>
              <a:t>efi</a:t>
            </a:r>
            <a:r>
              <a:rPr lang="en-US" sz="2400" dirty="0">
                <a:solidFill>
                  <a:schemeClr val="accent3"/>
                </a:solidFill>
                <a:latin typeface="Consolas" panose="020B0609020204030204" pitchFamily="49" charset="0"/>
                <a:cs typeface="Consolas" panose="020B0609020204030204" pitchFamily="49" charset="0"/>
              </a:rPr>
              <a:t>-sig-list -k </a:t>
            </a:r>
            <a:r>
              <a:rPr lang="en-US" sz="2400" dirty="0" err="1">
                <a:solidFill>
                  <a:schemeClr val="accent3"/>
                </a:solidFill>
                <a:latin typeface="Consolas" panose="020B0609020204030204" pitchFamily="49" charset="0"/>
                <a:cs typeface="Consolas" panose="020B0609020204030204" pitchFamily="49" charset="0"/>
              </a:rPr>
              <a:t>PK.key</a:t>
            </a:r>
            <a:r>
              <a:rPr lang="en-US" sz="2400" dirty="0">
                <a:solidFill>
                  <a:schemeClr val="accent3"/>
                </a:solidFill>
                <a:latin typeface="Consolas" panose="020B0609020204030204" pitchFamily="49" charset="0"/>
                <a:cs typeface="Consolas" panose="020B0609020204030204" pitchFamily="49" charset="0"/>
              </a:rPr>
              <a:t> -c PK.crt </a:t>
            </a:r>
            <a:r>
              <a:rPr lang="en-US" sz="2400" dirty="0" smtClean="0">
                <a:solidFill>
                  <a:schemeClr val="accent3"/>
                </a:solidFill>
                <a:latin typeface="Consolas" panose="020B0609020204030204" pitchFamily="49" charset="0"/>
                <a:cs typeface="Consolas" panose="020B0609020204030204" pitchFamily="49" charset="0"/>
              </a:rPr>
              <a:t>KEK </a:t>
            </a:r>
            <a:r>
              <a:rPr lang="en-US" sz="2400" dirty="0" err="1" smtClean="0">
                <a:solidFill>
                  <a:schemeClr val="accent3"/>
                </a:solidFill>
                <a:latin typeface="Consolas" panose="020B0609020204030204" pitchFamily="49" charset="0"/>
                <a:cs typeface="Consolas" panose="020B0609020204030204" pitchFamily="49" charset="0"/>
              </a:rPr>
              <a:t>KEK.esl</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KEK.auth</a:t>
            </a:r>
            <a:r>
              <a:rPr lang="en-US" sz="2400" dirty="0" smtClean="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931723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Generate </a:t>
            </a:r>
            <a:r>
              <a:rPr lang="en-US" sz="2400" b="1" dirty="0" err="1" smtClean="0">
                <a:solidFill>
                  <a:schemeClr val="bg1"/>
                </a:solidFill>
                <a:latin typeface="Arial" panose="020B0604020202020204" pitchFamily="34" charset="0"/>
                <a:cs typeface="Arial" panose="020B0604020202020204" pitchFamily="34" charset="0"/>
              </a:rPr>
              <a:t>db</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61</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262979"/>
          </a:xfrm>
          <a:prstGeom prst="rect">
            <a:avLst/>
          </a:prstGeom>
          <a:noFill/>
        </p:spPr>
        <p:txBody>
          <a:bodyPr wrap="square" rtlCol="0">
            <a:spAutoFit/>
          </a:bodyPr>
          <a:lstStyle/>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db</a:t>
            </a:r>
            <a:r>
              <a:rPr lang="en-US" sz="2400" dirty="0" smtClean="0">
                <a:solidFill>
                  <a:schemeClr val="bg1"/>
                </a:solidFill>
                <a:latin typeface="Arial" panose="020B0604020202020204" pitchFamily="34" charset="0"/>
                <a:cs typeface="Arial" panose="020B0604020202020204" pitchFamily="34" charset="0"/>
              </a:rPr>
              <a:t> key pair can also be generated by a similar </a:t>
            </a:r>
            <a:r>
              <a:rPr lang="en-US" sz="2400" dirty="0" err="1" smtClean="0">
                <a:solidFill>
                  <a:schemeClr val="accent1"/>
                </a:solidFill>
                <a:latin typeface="Arial" panose="020B0604020202020204" pitchFamily="34" charset="0"/>
                <a:cs typeface="Arial" panose="020B0604020202020204" pitchFamily="34" charset="0"/>
              </a:rPr>
              <a:t>openssl</a:t>
            </a:r>
            <a:r>
              <a:rPr lang="en-US" sz="2400" dirty="0" smtClean="0">
                <a:solidFill>
                  <a:schemeClr val="bg1"/>
                </a:solidFill>
                <a:latin typeface="Arial" panose="020B0604020202020204" pitchFamily="34" charset="0"/>
                <a:cs typeface="Arial" panose="020B0604020202020204" pitchFamily="34" charset="0"/>
              </a:rPr>
              <a:t> call:</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err="1">
                <a:solidFill>
                  <a:schemeClr val="accent3"/>
                </a:solidFill>
                <a:latin typeface="Consolas" panose="020B0609020204030204" pitchFamily="49" charset="0"/>
                <a:cs typeface="Consolas" panose="020B0609020204030204" pitchFamily="49" charset="0"/>
              </a:rPr>
              <a:t>openssl</a:t>
            </a:r>
            <a:r>
              <a:rPr lang="en-US" sz="2400" dirty="0">
                <a:solidFill>
                  <a:schemeClr val="accent3"/>
                </a:solidFill>
                <a:latin typeface="Consolas" panose="020B0609020204030204" pitchFamily="49" charset="0"/>
                <a:cs typeface="Consolas" panose="020B0609020204030204" pitchFamily="49" charset="0"/>
              </a:rPr>
              <a:t> </a:t>
            </a:r>
            <a:r>
              <a:rPr lang="en-US" sz="2400" dirty="0" err="1">
                <a:solidFill>
                  <a:schemeClr val="accent3"/>
                </a:solidFill>
                <a:latin typeface="Consolas" panose="020B0609020204030204" pitchFamily="49" charset="0"/>
                <a:cs typeface="Consolas" panose="020B0609020204030204" pitchFamily="49" charset="0"/>
              </a:rPr>
              <a:t>req</a:t>
            </a:r>
            <a:r>
              <a:rPr lang="en-US" sz="2400" dirty="0">
                <a:solidFill>
                  <a:schemeClr val="accent3"/>
                </a:solidFill>
                <a:latin typeface="Consolas" panose="020B0609020204030204" pitchFamily="49" charset="0"/>
                <a:cs typeface="Consolas" panose="020B0609020204030204" pitchFamily="49" charset="0"/>
              </a:rPr>
              <a:t> -new -x509 -</a:t>
            </a:r>
            <a:r>
              <a:rPr lang="en-US" sz="2400" dirty="0" err="1">
                <a:solidFill>
                  <a:schemeClr val="accent3"/>
                </a:solidFill>
                <a:latin typeface="Consolas" panose="020B0609020204030204" pitchFamily="49" charset="0"/>
                <a:cs typeface="Consolas" panose="020B0609020204030204" pitchFamily="49" charset="0"/>
              </a:rPr>
              <a:t>newkey</a:t>
            </a:r>
            <a:r>
              <a:rPr lang="en-US" sz="2400" dirty="0">
                <a:solidFill>
                  <a:schemeClr val="accent3"/>
                </a:solidFill>
                <a:latin typeface="Consolas" panose="020B0609020204030204" pitchFamily="49" charset="0"/>
                <a:cs typeface="Consolas" panose="020B0609020204030204" pitchFamily="49" charset="0"/>
              </a:rPr>
              <a:t> rsa:2048 -subj "/</a:t>
            </a:r>
            <a:r>
              <a:rPr lang="en-US" sz="2400" dirty="0" smtClean="0">
                <a:solidFill>
                  <a:schemeClr val="accent3"/>
                </a:solidFill>
                <a:latin typeface="Consolas" panose="020B0609020204030204" pitchFamily="49" charset="0"/>
                <a:cs typeface="Consolas" panose="020B0609020204030204" pitchFamily="49" charset="0"/>
              </a:rPr>
              <a:t>CN=Image Signing Key</a:t>
            </a:r>
            <a:r>
              <a:rPr lang="en-US" sz="2400" dirty="0">
                <a:solidFill>
                  <a:schemeClr val="accent3"/>
                </a:solidFill>
                <a:latin typeface="Consolas" panose="020B0609020204030204" pitchFamily="49" charset="0"/>
                <a:cs typeface="Consolas" panose="020B0609020204030204" pitchFamily="49" charset="0"/>
              </a:rPr>
              <a:t>/" -</a:t>
            </a:r>
            <a:r>
              <a:rPr lang="en-US" sz="2400" dirty="0" err="1">
                <a:solidFill>
                  <a:schemeClr val="accent3"/>
                </a:solidFill>
                <a:latin typeface="Consolas" panose="020B0609020204030204" pitchFamily="49" charset="0"/>
                <a:cs typeface="Consolas" panose="020B0609020204030204" pitchFamily="49" charset="0"/>
              </a:rPr>
              <a:t>keyout</a:t>
            </a:r>
            <a:r>
              <a:rPr lang="en-US" sz="2400" dirty="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db.key</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a:solidFill>
                  <a:schemeClr val="accent3"/>
                </a:solidFill>
                <a:latin typeface="Consolas" panose="020B0609020204030204" pitchFamily="49" charset="0"/>
                <a:cs typeface="Consolas" panose="020B0609020204030204" pitchFamily="49" charset="0"/>
              </a:rPr>
              <a:t>-out </a:t>
            </a:r>
            <a:r>
              <a:rPr lang="en-US" sz="2400" dirty="0" smtClean="0">
                <a:solidFill>
                  <a:schemeClr val="accent3"/>
                </a:solidFill>
                <a:latin typeface="Consolas" panose="020B0609020204030204" pitchFamily="49" charset="0"/>
                <a:cs typeface="Consolas" panose="020B0609020204030204" pitchFamily="49" charset="0"/>
              </a:rPr>
              <a:t>db.crt </a:t>
            </a:r>
            <a:r>
              <a:rPr lang="en-US" sz="2400" dirty="0">
                <a:solidFill>
                  <a:schemeClr val="accent3"/>
                </a:solidFill>
                <a:latin typeface="Consolas" panose="020B0609020204030204" pitchFamily="49" charset="0"/>
                <a:cs typeface="Consolas" panose="020B0609020204030204" pitchFamily="49" charset="0"/>
              </a:rPr>
              <a:t>-days 3650 -nodes -</a:t>
            </a:r>
            <a:r>
              <a:rPr lang="en-US" sz="2400" dirty="0" smtClean="0">
                <a:solidFill>
                  <a:schemeClr val="accent3"/>
                </a:solidFill>
                <a:latin typeface="Consolas" panose="020B0609020204030204" pitchFamily="49" charset="0"/>
                <a:cs typeface="Consolas" panose="020B0609020204030204" pitchFamily="49" charset="0"/>
              </a:rPr>
              <a:t>sha256</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u</a:t>
            </a:r>
            <a:r>
              <a:rPr lang="en-US" sz="2400" dirty="0" smtClean="0">
                <a:solidFill>
                  <a:schemeClr val="bg1"/>
                </a:solidFill>
                <a:latin typeface="Arial" panose="020B0604020202020204" pitchFamily="34" charset="0"/>
                <a:cs typeface="Arial" panose="020B0604020202020204" pitchFamily="34" charset="0"/>
              </a:rPr>
              <a:t>se</a:t>
            </a:r>
            <a:r>
              <a:rPr lang="en-US" sz="2400" dirty="0" smtClean="0">
                <a:solidFill>
                  <a:schemeClr val="accent1"/>
                </a:solidFill>
                <a:latin typeface="Arial" panose="020B0604020202020204" pitchFamily="34" charset="0"/>
                <a:cs typeface="Arial" panose="020B0604020202020204" pitchFamily="34" charset="0"/>
              </a:rPr>
              <a:t> cert-to-</a:t>
            </a:r>
            <a:r>
              <a:rPr lang="en-US" sz="2400" dirty="0" err="1" smtClean="0">
                <a:solidFill>
                  <a:schemeClr val="accent1"/>
                </a:solidFill>
                <a:latin typeface="Arial" panose="020B0604020202020204" pitchFamily="34" charset="0"/>
                <a:cs typeface="Arial" panose="020B0604020202020204" pitchFamily="34" charset="0"/>
              </a:rPr>
              <a:t>efi</a:t>
            </a:r>
            <a:r>
              <a:rPr lang="en-US" sz="2400" dirty="0" smtClean="0">
                <a:solidFill>
                  <a:schemeClr val="accent1"/>
                </a:solidFill>
                <a:latin typeface="Arial" panose="020B0604020202020204" pitchFamily="34" charset="0"/>
                <a:cs typeface="Arial" panose="020B0604020202020204" pitchFamily="34" charset="0"/>
              </a:rPr>
              <a:t>-sig-list</a:t>
            </a:r>
            <a:r>
              <a:rPr lang="en-US" sz="2400" dirty="0" smtClean="0">
                <a:solidFill>
                  <a:schemeClr val="bg1"/>
                </a:solidFill>
                <a:latin typeface="Arial" panose="020B0604020202020204" pitchFamily="34" charset="0"/>
                <a:cs typeface="Arial" panose="020B0604020202020204" pitchFamily="34" charset="0"/>
              </a:rPr>
              <a:t> to convert db.crt into </a:t>
            </a:r>
            <a:r>
              <a:rPr lang="en-US" sz="2400" dirty="0" err="1" smtClean="0">
                <a:solidFill>
                  <a:schemeClr val="bg1"/>
                </a:solidFill>
                <a:latin typeface="Arial" panose="020B0604020202020204" pitchFamily="34" charset="0"/>
                <a:cs typeface="Arial" panose="020B0604020202020204" pitchFamily="34" charset="0"/>
              </a:rPr>
              <a:t>db.esl</a:t>
            </a:r>
            <a:r>
              <a:rPr lang="en-US" sz="2400" dirty="0" smtClean="0">
                <a:solidFill>
                  <a:schemeClr val="bg1"/>
                </a:solidFill>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accent3"/>
                </a:solidFill>
                <a:latin typeface="Consolas" panose="020B0609020204030204" pitchFamily="49" charset="0"/>
                <a:cs typeface="Consolas" panose="020B0609020204030204" pitchFamily="49" charset="0"/>
              </a:rPr>
              <a:t>cert-to-</a:t>
            </a:r>
            <a:r>
              <a:rPr lang="en-US" sz="2400" dirty="0" err="1">
                <a:solidFill>
                  <a:schemeClr val="accent3"/>
                </a:solidFill>
                <a:latin typeface="Consolas" panose="020B0609020204030204" pitchFamily="49" charset="0"/>
                <a:cs typeface="Consolas" panose="020B0609020204030204" pitchFamily="49" charset="0"/>
              </a:rPr>
              <a:t>efi</a:t>
            </a:r>
            <a:r>
              <a:rPr lang="en-US" sz="2400" dirty="0">
                <a:solidFill>
                  <a:schemeClr val="accent3"/>
                </a:solidFill>
                <a:latin typeface="Consolas" panose="020B0609020204030204" pitchFamily="49" charset="0"/>
                <a:cs typeface="Consolas" panose="020B0609020204030204" pitchFamily="49" charset="0"/>
              </a:rPr>
              <a:t>-sig-list -g "$(</a:t>
            </a:r>
            <a:r>
              <a:rPr lang="en-US" sz="2400" dirty="0" err="1">
                <a:solidFill>
                  <a:schemeClr val="accent3"/>
                </a:solidFill>
                <a:latin typeface="Consolas" panose="020B0609020204030204" pitchFamily="49" charset="0"/>
                <a:cs typeface="Consolas" panose="020B0609020204030204" pitchFamily="49" charset="0"/>
              </a:rPr>
              <a:t>uuidgen</a:t>
            </a:r>
            <a:r>
              <a:rPr lang="en-US" sz="2400" dirty="0">
                <a:solidFill>
                  <a:schemeClr val="accent3"/>
                </a:solidFill>
                <a:latin typeface="Consolas" panose="020B0609020204030204" pitchFamily="49" charset="0"/>
                <a:cs typeface="Consolas" panose="020B0609020204030204" pitchFamily="49" charset="0"/>
              </a:rPr>
              <a:t>)" </a:t>
            </a:r>
            <a:r>
              <a:rPr lang="en-US" sz="2400" dirty="0" smtClean="0">
                <a:solidFill>
                  <a:schemeClr val="accent3"/>
                </a:solidFill>
                <a:latin typeface="Consolas" panose="020B0609020204030204" pitchFamily="49" charset="0"/>
                <a:cs typeface="Consolas" panose="020B0609020204030204" pitchFamily="49" charset="0"/>
              </a:rPr>
              <a:t>db.crt </a:t>
            </a:r>
            <a:r>
              <a:rPr lang="en-US" sz="2400" dirty="0" err="1" smtClean="0">
                <a:solidFill>
                  <a:schemeClr val="accent3"/>
                </a:solidFill>
                <a:latin typeface="Consolas" panose="020B0609020204030204" pitchFamily="49" charset="0"/>
                <a:cs typeface="Consolas" panose="020B0609020204030204" pitchFamily="49" charset="0"/>
              </a:rPr>
              <a:t>db.esl</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to add multiple certificates into </a:t>
            </a:r>
            <a:r>
              <a:rPr lang="en-US" sz="2400" dirty="0" err="1" smtClean="0">
                <a:solidFill>
                  <a:schemeClr val="bg1">
                    <a:lumMod val="95000"/>
                  </a:schemeClr>
                </a:solidFill>
                <a:latin typeface="Arial" panose="020B0604020202020204" pitchFamily="34" charset="0"/>
                <a:cs typeface="Arial" panose="020B0604020202020204" pitchFamily="34" charset="0"/>
              </a:rPr>
              <a:t>db</a:t>
            </a:r>
            <a:r>
              <a:rPr lang="en-US" sz="2400" dirty="0" smtClean="0">
                <a:solidFill>
                  <a:schemeClr val="bg1">
                    <a:lumMod val="95000"/>
                  </a:schemeClr>
                </a:solidFill>
                <a:latin typeface="Arial" panose="020B0604020202020204" pitchFamily="34" charset="0"/>
                <a:cs typeface="Arial" panose="020B0604020202020204" pitchFamily="34" charset="0"/>
              </a:rPr>
              <a:t>, concatenate their ESL files:</a:t>
            </a:r>
            <a:br>
              <a:rPr lang="en-US" sz="2400" dirty="0" smtClean="0">
                <a:solidFill>
                  <a:schemeClr val="bg1">
                    <a:lumMod val="95000"/>
                  </a:schemeClr>
                </a:solidFill>
                <a:latin typeface="Arial" panose="020B0604020202020204" pitchFamily="34" charset="0"/>
                <a:cs typeface="Arial" panose="020B0604020202020204" pitchFamily="34" charset="0"/>
              </a:rPr>
            </a:br>
            <a:r>
              <a:rPr lang="en-US" sz="2400" dirty="0" smtClean="0">
                <a:solidFill>
                  <a:schemeClr val="accent3"/>
                </a:solidFill>
                <a:latin typeface="Consolas" panose="020B0609020204030204" pitchFamily="49" charset="0"/>
                <a:cs typeface="Consolas" panose="020B0609020204030204" pitchFamily="49" charset="0"/>
              </a:rPr>
              <a:t>cat </a:t>
            </a:r>
            <a:r>
              <a:rPr lang="en-US" sz="2400" dirty="0" err="1" smtClean="0">
                <a:solidFill>
                  <a:schemeClr val="accent3"/>
                </a:solidFill>
                <a:latin typeface="Consolas" panose="020B0609020204030204" pitchFamily="49" charset="0"/>
                <a:cs typeface="Consolas" panose="020B0609020204030204" pitchFamily="49" charset="0"/>
              </a:rPr>
              <a:t>db.esl</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MsWin.esl</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UefiCa.esl</a:t>
            </a:r>
            <a:r>
              <a:rPr lang="en-US" sz="2400" dirty="0" smtClean="0">
                <a:solidFill>
                  <a:schemeClr val="accent3"/>
                </a:solidFill>
                <a:latin typeface="Consolas" panose="020B0609020204030204" pitchFamily="49" charset="0"/>
                <a:cs typeface="Consolas" panose="020B0609020204030204" pitchFamily="49" charset="0"/>
              </a:rPr>
              <a:t> &gt; </a:t>
            </a:r>
            <a:r>
              <a:rPr lang="en-US" sz="2400" dirty="0" err="1" smtClean="0">
                <a:solidFill>
                  <a:schemeClr val="accent3"/>
                </a:solidFill>
                <a:latin typeface="Consolas" panose="020B0609020204030204" pitchFamily="49" charset="0"/>
                <a:cs typeface="Consolas" panose="020B0609020204030204" pitchFamily="49" charset="0"/>
              </a:rPr>
              <a:t>db.esl</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combined </a:t>
            </a:r>
            <a:r>
              <a:rPr lang="en-US" sz="2400" dirty="0" err="1" smtClean="0">
                <a:solidFill>
                  <a:schemeClr val="bg1"/>
                </a:solidFill>
                <a:latin typeface="Arial" panose="020B0604020202020204" pitchFamily="34" charset="0"/>
                <a:cs typeface="Arial" panose="020B0604020202020204" pitchFamily="34" charset="0"/>
              </a:rPr>
              <a:t>db.esl</a:t>
            </a:r>
            <a:r>
              <a:rPr lang="en-US" sz="2400" dirty="0" smtClean="0">
                <a:solidFill>
                  <a:schemeClr val="bg1"/>
                </a:solidFill>
                <a:latin typeface="Arial" panose="020B0604020202020204" pitchFamily="34" charset="0"/>
                <a:cs typeface="Arial" panose="020B0604020202020204" pitchFamily="34" charset="0"/>
              </a:rPr>
              <a:t> must be signed by KEK using </a:t>
            </a:r>
            <a:r>
              <a:rPr lang="en-US" sz="2400" dirty="0" smtClean="0">
                <a:solidFill>
                  <a:schemeClr val="accent1"/>
                </a:solidFill>
                <a:latin typeface="Arial" panose="020B0604020202020204" pitchFamily="34" charset="0"/>
                <a:cs typeface="Arial" panose="020B0604020202020204" pitchFamily="34" charset="0"/>
              </a:rPr>
              <a:t>sign-</a:t>
            </a:r>
            <a:r>
              <a:rPr lang="en-US" sz="2400" dirty="0" err="1" smtClean="0">
                <a:solidFill>
                  <a:schemeClr val="accent1"/>
                </a:solidFill>
                <a:latin typeface="Arial" panose="020B0604020202020204" pitchFamily="34" charset="0"/>
                <a:cs typeface="Arial" panose="020B0604020202020204" pitchFamily="34" charset="0"/>
              </a:rPr>
              <a:t>efi</a:t>
            </a:r>
            <a:r>
              <a:rPr lang="en-US" sz="2400" dirty="0" smtClean="0">
                <a:solidFill>
                  <a:schemeClr val="accent1"/>
                </a:solidFill>
                <a:latin typeface="Arial" panose="020B0604020202020204" pitchFamily="34" charset="0"/>
                <a:cs typeface="Arial" panose="020B0604020202020204" pitchFamily="34" charset="0"/>
              </a:rPr>
              <a:t>-sig-list</a:t>
            </a:r>
            <a:r>
              <a:rPr lang="en-US" sz="2400" dirty="0" smtClean="0">
                <a:solidFill>
                  <a:schemeClr val="bg1"/>
                </a:solidFill>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accent3"/>
                </a:solidFill>
                <a:latin typeface="Consolas" panose="020B0609020204030204" pitchFamily="49" charset="0"/>
                <a:cs typeface="Consolas" panose="020B0609020204030204" pitchFamily="49" charset="0"/>
              </a:rPr>
              <a:t>sign-</a:t>
            </a:r>
            <a:r>
              <a:rPr lang="en-US" sz="2400" dirty="0" err="1">
                <a:solidFill>
                  <a:schemeClr val="accent3"/>
                </a:solidFill>
                <a:latin typeface="Consolas" panose="020B0609020204030204" pitchFamily="49" charset="0"/>
                <a:cs typeface="Consolas" panose="020B0609020204030204" pitchFamily="49" charset="0"/>
              </a:rPr>
              <a:t>efi</a:t>
            </a:r>
            <a:r>
              <a:rPr lang="en-US" sz="2400" dirty="0">
                <a:solidFill>
                  <a:schemeClr val="accent3"/>
                </a:solidFill>
                <a:latin typeface="Consolas" panose="020B0609020204030204" pitchFamily="49" charset="0"/>
                <a:cs typeface="Consolas" panose="020B0609020204030204" pitchFamily="49" charset="0"/>
              </a:rPr>
              <a:t>-sig-list -k </a:t>
            </a:r>
            <a:r>
              <a:rPr lang="en-US" sz="2400" dirty="0" err="1" smtClean="0">
                <a:solidFill>
                  <a:schemeClr val="accent3"/>
                </a:solidFill>
                <a:latin typeface="Consolas" panose="020B0609020204030204" pitchFamily="49" charset="0"/>
                <a:cs typeface="Consolas" panose="020B0609020204030204" pitchFamily="49" charset="0"/>
              </a:rPr>
              <a:t>KEK.key</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a:solidFill>
                  <a:schemeClr val="accent3"/>
                </a:solidFill>
                <a:latin typeface="Consolas" panose="020B0609020204030204" pitchFamily="49" charset="0"/>
                <a:cs typeface="Consolas" panose="020B0609020204030204" pitchFamily="49" charset="0"/>
              </a:rPr>
              <a:t>-c </a:t>
            </a:r>
            <a:r>
              <a:rPr lang="en-US" sz="2400" dirty="0" smtClean="0">
                <a:solidFill>
                  <a:schemeClr val="accent3"/>
                </a:solidFill>
                <a:latin typeface="Consolas" panose="020B0609020204030204" pitchFamily="49" charset="0"/>
                <a:cs typeface="Consolas" panose="020B0609020204030204" pitchFamily="49" charset="0"/>
              </a:rPr>
              <a:t>KEK.crt </a:t>
            </a:r>
            <a:r>
              <a:rPr lang="en-US" sz="2400" dirty="0" err="1" smtClean="0">
                <a:solidFill>
                  <a:schemeClr val="accent3"/>
                </a:solidFill>
                <a:latin typeface="Consolas" panose="020B0609020204030204" pitchFamily="49" charset="0"/>
                <a:cs typeface="Consolas" panose="020B0609020204030204" pitchFamily="49" charset="0"/>
              </a:rPr>
              <a:t>db</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db.esl</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db.auth</a:t>
            </a:r>
            <a:r>
              <a:rPr lang="en-US" sz="2400" dirty="0" smtClean="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7212811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Sign your bootloader</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62</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262979"/>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sign an UEFI Shell binary by </a:t>
            </a:r>
            <a:r>
              <a:rPr lang="en-US" sz="2400" dirty="0" err="1" smtClean="0">
                <a:solidFill>
                  <a:schemeClr val="bg1"/>
                </a:solidFill>
                <a:latin typeface="Arial" panose="020B0604020202020204" pitchFamily="34" charset="0"/>
                <a:cs typeface="Arial" panose="020B0604020202020204" pitchFamily="34" charset="0"/>
              </a:rPr>
              <a:t>db</a:t>
            </a:r>
            <a:r>
              <a:rPr lang="en-US" sz="2400" dirty="0" smtClean="0">
                <a:solidFill>
                  <a:schemeClr val="bg1"/>
                </a:solidFill>
                <a:latin typeface="Arial" panose="020B0604020202020204" pitchFamily="34" charset="0"/>
                <a:cs typeface="Arial" panose="020B0604020202020204" pitchFamily="34" charset="0"/>
              </a:rPr>
              <a:t> key using </a:t>
            </a:r>
            <a:r>
              <a:rPr lang="en-US" sz="2400" dirty="0" err="1" smtClean="0">
                <a:solidFill>
                  <a:schemeClr val="accent1"/>
                </a:solidFill>
                <a:latin typeface="Arial" panose="020B0604020202020204" pitchFamily="34" charset="0"/>
                <a:cs typeface="Arial" panose="020B0604020202020204" pitchFamily="34" charset="0"/>
              </a:rPr>
              <a:t>sbsign</a:t>
            </a:r>
            <a:r>
              <a:rPr lang="en-US" sz="2400" dirty="0" smtClean="0">
                <a:solidFill>
                  <a:schemeClr val="bg1"/>
                </a:solidFill>
                <a:latin typeface="Arial" panose="020B0604020202020204" pitchFamily="34" charset="0"/>
                <a:cs typeface="Arial" panose="020B0604020202020204" pitchFamily="34" charset="0"/>
              </a:rPr>
              <a:t> utility:</a:t>
            </a:r>
            <a:br>
              <a:rPr lang="en-US" sz="2400" dirty="0" smtClean="0">
                <a:solidFill>
                  <a:schemeClr val="bg1"/>
                </a:solidFill>
                <a:latin typeface="Arial" panose="020B0604020202020204" pitchFamily="34" charset="0"/>
                <a:cs typeface="Arial" panose="020B0604020202020204" pitchFamily="34" charset="0"/>
              </a:rPr>
            </a:br>
            <a:r>
              <a:rPr lang="en-US" sz="2400" dirty="0" err="1" smtClean="0">
                <a:solidFill>
                  <a:schemeClr val="accent3"/>
                </a:solidFill>
                <a:latin typeface="Consolas" panose="020B0609020204030204" pitchFamily="49" charset="0"/>
                <a:cs typeface="Consolas" panose="020B0609020204030204" pitchFamily="49" charset="0"/>
              </a:rPr>
              <a:t>sbsign</a:t>
            </a:r>
            <a:r>
              <a:rPr lang="en-US" sz="2400" dirty="0" smtClean="0">
                <a:solidFill>
                  <a:schemeClr val="accent3"/>
                </a:solidFill>
                <a:latin typeface="Consolas" panose="020B0609020204030204" pitchFamily="49" charset="0"/>
                <a:cs typeface="Consolas" panose="020B0609020204030204" pitchFamily="49" charset="0"/>
              </a:rPr>
              <a:t> --key </a:t>
            </a:r>
            <a:r>
              <a:rPr lang="en-US" sz="2400" dirty="0" err="1" smtClean="0">
                <a:solidFill>
                  <a:schemeClr val="accent3"/>
                </a:solidFill>
                <a:latin typeface="Consolas" panose="020B0609020204030204" pitchFamily="49" charset="0"/>
                <a:cs typeface="Consolas" panose="020B0609020204030204" pitchFamily="49" charset="0"/>
              </a:rPr>
              <a:t>db.key</a:t>
            </a:r>
            <a:r>
              <a:rPr lang="en-US" sz="2400" dirty="0" smtClean="0">
                <a:solidFill>
                  <a:schemeClr val="accent3"/>
                </a:solidFill>
                <a:latin typeface="Consolas" panose="020B0609020204030204" pitchFamily="49" charset="0"/>
                <a:cs typeface="Consolas" panose="020B0609020204030204" pitchFamily="49" charset="0"/>
              </a:rPr>
              <a:t> --cert db.crt --output bootx64.efi shellx64.efi</a:t>
            </a:r>
          </a:p>
          <a:p>
            <a:pPr marL="342900" indent="-342900">
              <a:buFontTx/>
              <a:buChar char="-"/>
            </a:pPr>
            <a:endParaRPr lang="en-US" sz="2400" dirty="0" smtClean="0">
              <a:solidFill>
                <a:schemeClr val="bg1">
                  <a:lumMod val="95000"/>
                </a:schemeClr>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prepare a FAT32-formatted USB flash drive with this signed UEFI Shell in /EFI/Boot, copy </a:t>
            </a:r>
            <a:r>
              <a:rPr lang="en-US" sz="2400" dirty="0" err="1" smtClean="0">
                <a:solidFill>
                  <a:schemeClr val="accent1"/>
                </a:solidFill>
                <a:latin typeface="Arial" panose="020B0604020202020204" pitchFamily="34" charset="0"/>
                <a:cs typeface="Arial" panose="020B0604020202020204" pitchFamily="34" charset="0"/>
              </a:rPr>
              <a:t>UpdateVars.efi</a:t>
            </a:r>
            <a:r>
              <a:rPr lang="en-US" sz="2400" dirty="0" smtClean="0">
                <a:solidFill>
                  <a:schemeClr val="bg1">
                    <a:lumMod val="95000"/>
                  </a:schemeClr>
                </a:solidFill>
                <a:latin typeface="Arial" panose="020B0604020202020204" pitchFamily="34" charset="0"/>
                <a:cs typeface="Arial" panose="020B0604020202020204" pitchFamily="34" charset="0"/>
              </a:rPr>
              <a:t> from /</a:t>
            </a:r>
            <a:r>
              <a:rPr lang="en-US" sz="2400" dirty="0" err="1" smtClean="0">
                <a:solidFill>
                  <a:schemeClr val="bg1">
                    <a:lumMod val="95000"/>
                  </a:schemeClr>
                </a:solidFill>
                <a:latin typeface="Arial" panose="020B0604020202020204" pitchFamily="34" charset="0"/>
                <a:cs typeface="Arial" panose="020B0604020202020204" pitchFamily="34" charset="0"/>
              </a:rPr>
              <a:t>usr</a:t>
            </a:r>
            <a:r>
              <a:rPr lang="en-US" sz="2400" dirty="0" smtClean="0">
                <a:solidFill>
                  <a:schemeClr val="bg1">
                    <a:lumMod val="95000"/>
                  </a:schemeClr>
                </a:solidFill>
                <a:latin typeface="Arial" panose="020B0604020202020204" pitchFamily="34" charset="0"/>
                <a:cs typeface="Arial" panose="020B0604020202020204" pitchFamily="34" charset="0"/>
              </a:rPr>
              <a:t>/share/</a:t>
            </a:r>
            <a:r>
              <a:rPr lang="en-US" sz="2400" dirty="0" err="1" smtClean="0">
                <a:solidFill>
                  <a:schemeClr val="bg1">
                    <a:lumMod val="95000"/>
                  </a:schemeClr>
                </a:solidFill>
                <a:latin typeface="Arial" panose="020B0604020202020204" pitchFamily="34" charset="0"/>
                <a:cs typeface="Arial" panose="020B0604020202020204" pitchFamily="34" charset="0"/>
              </a:rPr>
              <a:t>efitools</a:t>
            </a:r>
            <a:r>
              <a:rPr lang="en-US" sz="2400" dirty="0" smtClean="0">
                <a:solidFill>
                  <a:schemeClr val="bg1">
                    <a:lumMod val="95000"/>
                  </a:schemeClr>
                </a:solidFill>
                <a:latin typeface="Arial" panose="020B0604020202020204" pitchFamily="34" charset="0"/>
                <a:cs typeface="Arial" panose="020B0604020202020204" pitchFamily="34" charset="0"/>
              </a:rPr>
              <a:t>/</a:t>
            </a:r>
            <a:r>
              <a:rPr lang="en-US" sz="2400" dirty="0" err="1" smtClean="0">
                <a:solidFill>
                  <a:schemeClr val="bg1">
                    <a:lumMod val="95000"/>
                  </a:schemeClr>
                </a:solidFill>
                <a:latin typeface="Arial" panose="020B0604020202020204" pitchFamily="34" charset="0"/>
                <a:cs typeface="Arial" panose="020B0604020202020204" pitchFamily="34" charset="0"/>
              </a:rPr>
              <a:t>efi</a:t>
            </a:r>
            <a:r>
              <a:rPr lang="en-US" sz="2400" dirty="0" smtClean="0">
                <a:solidFill>
                  <a:schemeClr val="bg1">
                    <a:lumMod val="95000"/>
                  </a:schemeClr>
                </a:solidFill>
                <a:latin typeface="Arial" panose="020B0604020202020204" pitchFamily="34" charset="0"/>
                <a:cs typeface="Arial" panose="020B0604020202020204" pitchFamily="34" charset="0"/>
              </a:rPr>
              <a:t> onto it:</a:t>
            </a:r>
            <a:br>
              <a:rPr lang="en-US" sz="2400" dirty="0" smtClean="0">
                <a:solidFill>
                  <a:schemeClr val="bg1">
                    <a:lumMod val="95000"/>
                  </a:schemeClr>
                </a:solidFill>
                <a:latin typeface="Arial" panose="020B0604020202020204" pitchFamily="34" charset="0"/>
                <a:cs typeface="Arial" panose="020B0604020202020204" pitchFamily="34" charset="0"/>
              </a:rPr>
            </a:br>
            <a:r>
              <a:rPr lang="en-US" sz="2400" dirty="0" err="1">
                <a:solidFill>
                  <a:schemeClr val="accent3"/>
                </a:solidFill>
                <a:latin typeface="Consolas" panose="020B0609020204030204" pitchFamily="49" charset="0"/>
                <a:cs typeface="Consolas" panose="020B0609020204030204" pitchFamily="49" charset="0"/>
              </a:rPr>
              <a:t>cp</a:t>
            </a:r>
            <a:r>
              <a:rPr lang="en-US" sz="2400" dirty="0">
                <a:solidFill>
                  <a:schemeClr val="accent3"/>
                </a:solidFill>
                <a:latin typeface="Consolas" panose="020B0609020204030204" pitchFamily="49" charset="0"/>
                <a:cs typeface="Consolas" panose="020B0609020204030204" pitchFamily="49" charset="0"/>
              </a:rPr>
              <a:t> </a:t>
            </a:r>
            <a:r>
              <a:rPr lang="en-US" sz="2400" dirty="0" smtClean="0">
                <a:solidFill>
                  <a:schemeClr val="accent3"/>
                </a:solidFill>
                <a:latin typeface="Consolas" panose="020B0609020204030204" pitchFamily="49" charset="0"/>
                <a:cs typeface="Consolas" panose="020B0609020204030204" pitchFamily="49" charset="0"/>
              </a:rPr>
              <a:t>bootx64.efi </a:t>
            </a:r>
            <a:r>
              <a:rPr lang="en-US" sz="2400" dirty="0">
                <a:solidFill>
                  <a:schemeClr val="accent3"/>
                </a:solidFill>
                <a:latin typeface="Consolas" panose="020B0609020204030204" pitchFamily="49" charset="0"/>
                <a:cs typeface="Consolas" panose="020B0609020204030204" pitchFamily="49" charset="0"/>
              </a:rPr>
              <a:t>/</a:t>
            </a:r>
            <a:r>
              <a:rPr lang="en-US" sz="2400" dirty="0" smtClean="0">
                <a:solidFill>
                  <a:schemeClr val="accent3"/>
                </a:solidFill>
                <a:latin typeface="Consolas" panose="020B0609020204030204" pitchFamily="49" charset="0"/>
                <a:cs typeface="Consolas" panose="020B0609020204030204" pitchFamily="49" charset="0"/>
              </a:rPr>
              <a:t>media/</a:t>
            </a:r>
            <a:r>
              <a:rPr lang="en-US" sz="2400" dirty="0" err="1" smtClean="0">
                <a:solidFill>
                  <a:schemeClr val="accent3"/>
                </a:solidFill>
                <a:latin typeface="Consolas" panose="020B0609020204030204" pitchFamily="49" charset="0"/>
                <a:cs typeface="Consolas" panose="020B0609020204030204" pitchFamily="49" charset="0"/>
              </a:rPr>
              <a:t>UsbFlash</a:t>
            </a:r>
            <a:r>
              <a:rPr lang="en-US" sz="2400" dirty="0" smtClean="0">
                <a:solidFill>
                  <a:schemeClr val="accent3"/>
                </a:solidFill>
                <a:latin typeface="Consolas" panose="020B0609020204030204" pitchFamily="49" charset="0"/>
                <a:cs typeface="Consolas" panose="020B0609020204030204" pitchFamily="49" charset="0"/>
              </a:rPr>
              <a:t>/EFI/Boot/</a:t>
            </a:r>
            <a:r>
              <a:rPr lang="en-US" sz="2400" dirty="0" smtClean="0">
                <a:solidFill>
                  <a:schemeClr val="bg1">
                    <a:lumMod val="95000"/>
                  </a:schemeClr>
                </a:solidFill>
                <a:latin typeface="Arial" panose="020B0604020202020204" pitchFamily="34" charset="0"/>
                <a:cs typeface="Arial" panose="020B0604020202020204" pitchFamily="34" charset="0"/>
              </a:rPr>
              <a:t> </a:t>
            </a:r>
            <a:br>
              <a:rPr lang="en-US" sz="2400" dirty="0" smtClean="0">
                <a:solidFill>
                  <a:schemeClr val="bg1">
                    <a:lumMod val="95000"/>
                  </a:schemeClr>
                </a:solidFill>
                <a:latin typeface="Arial" panose="020B0604020202020204" pitchFamily="34" charset="0"/>
                <a:cs typeface="Arial" panose="020B0604020202020204" pitchFamily="34" charset="0"/>
              </a:rPr>
            </a:br>
            <a:r>
              <a:rPr lang="en-US" sz="2400" dirty="0" err="1" smtClean="0">
                <a:solidFill>
                  <a:schemeClr val="accent3"/>
                </a:solidFill>
                <a:latin typeface="Consolas" panose="020B0609020204030204" pitchFamily="49" charset="0"/>
                <a:cs typeface="Consolas" panose="020B0609020204030204" pitchFamily="49" charset="0"/>
              </a:rPr>
              <a:t>cp</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a:solidFill>
                  <a:schemeClr val="accent3"/>
                </a:solidFill>
                <a:latin typeface="Consolas" panose="020B0609020204030204" pitchFamily="49" charset="0"/>
                <a:cs typeface="Consolas" panose="020B0609020204030204" pitchFamily="49" charset="0"/>
              </a:rPr>
              <a:t>/</a:t>
            </a:r>
            <a:r>
              <a:rPr lang="en-US" sz="2400" dirty="0" err="1" smtClean="0">
                <a:solidFill>
                  <a:schemeClr val="accent3"/>
                </a:solidFill>
                <a:latin typeface="Consolas" panose="020B0609020204030204" pitchFamily="49" charset="0"/>
                <a:cs typeface="Consolas" panose="020B0609020204030204" pitchFamily="49" charset="0"/>
              </a:rPr>
              <a:t>usr</a:t>
            </a:r>
            <a:r>
              <a:rPr lang="en-US" sz="2400" dirty="0" smtClean="0">
                <a:solidFill>
                  <a:schemeClr val="accent3"/>
                </a:solidFill>
                <a:latin typeface="Consolas" panose="020B0609020204030204" pitchFamily="49" charset="0"/>
                <a:cs typeface="Consolas" panose="020B0609020204030204" pitchFamily="49" charset="0"/>
              </a:rPr>
              <a:t>/share/</a:t>
            </a:r>
            <a:r>
              <a:rPr lang="en-US" sz="2400" dirty="0" err="1" smtClean="0">
                <a:solidFill>
                  <a:schemeClr val="accent3"/>
                </a:solidFill>
                <a:latin typeface="Consolas" panose="020B0609020204030204" pitchFamily="49" charset="0"/>
                <a:cs typeface="Consolas" panose="020B0609020204030204" pitchFamily="49" charset="0"/>
              </a:rPr>
              <a:t>efitools</a:t>
            </a:r>
            <a:r>
              <a:rPr lang="en-US" sz="2400" dirty="0" smtClean="0">
                <a:solidFill>
                  <a:schemeClr val="accent3"/>
                </a:solidFill>
                <a:latin typeface="Consolas" panose="020B0609020204030204" pitchFamily="49" charset="0"/>
                <a:cs typeface="Consolas" panose="020B0609020204030204" pitchFamily="49" charset="0"/>
              </a:rPr>
              <a:t>/</a:t>
            </a:r>
            <a:r>
              <a:rPr lang="en-US" sz="2400" dirty="0" err="1" smtClean="0">
                <a:solidFill>
                  <a:schemeClr val="accent3"/>
                </a:solidFill>
                <a:latin typeface="Consolas" panose="020B0609020204030204" pitchFamily="49" charset="0"/>
                <a:cs typeface="Consolas" panose="020B0609020204030204" pitchFamily="49" charset="0"/>
              </a:rPr>
              <a:t>efi</a:t>
            </a:r>
            <a:r>
              <a:rPr lang="en-US" sz="2400" dirty="0" smtClean="0">
                <a:solidFill>
                  <a:schemeClr val="accent3"/>
                </a:solidFill>
                <a:latin typeface="Consolas" panose="020B0609020204030204" pitchFamily="49" charset="0"/>
                <a:cs typeface="Consolas" panose="020B0609020204030204" pitchFamily="49" charset="0"/>
              </a:rPr>
              <a:t>/</a:t>
            </a:r>
            <a:r>
              <a:rPr lang="en-US" sz="2400" dirty="0" err="1" smtClean="0">
                <a:solidFill>
                  <a:schemeClr val="accent3"/>
                </a:solidFill>
                <a:latin typeface="Consolas" panose="020B0609020204030204" pitchFamily="49" charset="0"/>
                <a:cs typeface="Consolas" panose="020B0609020204030204" pitchFamily="49" charset="0"/>
              </a:rPr>
              <a:t>UpdateVars.efi</a:t>
            </a:r>
            <a:r>
              <a:rPr lang="en-US" sz="2400" dirty="0" smtClean="0">
                <a:solidFill>
                  <a:schemeClr val="accent3"/>
                </a:solidFill>
                <a:latin typeface="Consolas" panose="020B0609020204030204" pitchFamily="49" charset="0"/>
                <a:cs typeface="Consolas" panose="020B0609020204030204" pitchFamily="49" charset="0"/>
              </a:rPr>
              <a:t> /media/</a:t>
            </a:r>
            <a:r>
              <a:rPr lang="en-US" sz="2400" dirty="0" err="1" smtClean="0">
                <a:solidFill>
                  <a:schemeClr val="accent3"/>
                </a:solidFill>
                <a:latin typeface="Consolas" panose="020B0609020204030204" pitchFamily="49" charset="0"/>
                <a:cs typeface="Consolas" panose="020B0609020204030204" pitchFamily="49" charset="0"/>
              </a:rPr>
              <a:t>UsbFlash</a:t>
            </a:r>
            <a:r>
              <a:rPr lang="en-US" sz="2400" dirty="0" smtClean="0">
                <a:solidFill>
                  <a:schemeClr val="accent3"/>
                </a:solidFill>
                <a:latin typeface="Consolas" panose="020B0609020204030204" pitchFamily="49" charset="0"/>
                <a:cs typeface="Consolas" panose="020B0609020204030204" pitchFamily="49" charset="0"/>
              </a:rPr>
              <a:t>/</a:t>
            </a:r>
          </a:p>
          <a:p>
            <a:pPr marL="342900" indent="-342900">
              <a:buFontTx/>
              <a:buChar char="-"/>
            </a:pPr>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smtClean="0">
                <a:solidFill>
                  <a:schemeClr val="bg1">
                    <a:lumMod val="95000"/>
                  </a:schemeClr>
                </a:solidFill>
                <a:latin typeface="Consolas" panose="020B0609020204030204" pitchFamily="49" charset="0"/>
                <a:cs typeface="Consolas" panose="020B0609020204030204" pitchFamily="49" charset="0"/>
              </a:rPr>
              <a:t>also copy all *.</a:t>
            </a:r>
            <a:r>
              <a:rPr lang="en-US" sz="2400" dirty="0" err="1" smtClean="0">
                <a:solidFill>
                  <a:schemeClr val="bg1">
                    <a:lumMod val="95000"/>
                  </a:schemeClr>
                </a:solidFill>
                <a:latin typeface="Consolas" panose="020B0609020204030204" pitchFamily="49" charset="0"/>
                <a:cs typeface="Consolas" panose="020B0609020204030204" pitchFamily="49" charset="0"/>
              </a:rPr>
              <a:t>auth</a:t>
            </a:r>
            <a:r>
              <a:rPr lang="en-US" sz="2400" dirty="0" smtClean="0">
                <a:solidFill>
                  <a:schemeClr val="bg1">
                    <a:lumMod val="95000"/>
                  </a:schemeClr>
                </a:solidFill>
                <a:latin typeface="Consolas" panose="020B0609020204030204" pitchFamily="49" charset="0"/>
                <a:cs typeface="Consolas" panose="020B0609020204030204" pitchFamily="49" charset="0"/>
              </a:rPr>
              <a:t> files you’ve prepared on previous steps:</a:t>
            </a:r>
            <a:br>
              <a:rPr lang="en-US" sz="2400" dirty="0" smtClean="0">
                <a:solidFill>
                  <a:schemeClr val="bg1">
                    <a:lumMod val="95000"/>
                  </a:schemeClr>
                </a:solidFill>
                <a:latin typeface="Consolas" panose="020B0609020204030204" pitchFamily="49" charset="0"/>
                <a:cs typeface="Consolas" panose="020B0609020204030204" pitchFamily="49" charset="0"/>
              </a:rPr>
            </a:br>
            <a:r>
              <a:rPr lang="en-US" sz="2400" dirty="0" err="1">
                <a:solidFill>
                  <a:schemeClr val="accent3"/>
                </a:solidFill>
                <a:latin typeface="Consolas" panose="020B0609020204030204" pitchFamily="49" charset="0"/>
                <a:cs typeface="Consolas" panose="020B0609020204030204" pitchFamily="49" charset="0"/>
              </a:rPr>
              <a:t>cp</a:t>
            </a:r>
            <a:r>
              <a:rPr lang="en-US" sz="2400" dirty="0">
                <a:solidFill>
                  <a:schemeClr val="accent3"/>
                </a:solidFill>
                <a:latin typeface="Consolas" panose="020B0609020204030204" pitchFamily="49" charset="0"/>
                <a:cs typeface="Consolas" panose="020B0609020204030204" pitchFamily="49" charset="0"/>
              </a:rPr>
              <a:t> </a:t>
            </a:r>
            <a:r>
              <a:rPr lang="en-US" sz="2400" dirty="0" smtClean="0">
                <a:solidFill>
                  <a:schemeClr val="accent3"/>
                </a:solidFill>
                <a:latin typeface="Consolas" panose="020B0609020204030204" pitchFamily="49" charset="0"/>
                <a:cs typeface="Consolas" panose="020B0609020204030204" pitchFamily="49" charset="0"/>
              </a:rPr>
              <a:t>*.</a:t>
            </a:r>
            <a:r>
              <a:rPr lang="en-US" sz="2400" dirty="0" err="1" smtClean="0">
                <a:solidFill>
                  <a:schemeClr val="accent3"/>
                </a:solidFill>
                <a:latin typeface="Consolas" panose="020B0609020204030204" pitchFamily="49" charset="0"/>
                <a:cs typeface="Consolas" panose="020B0609020204030204" pitchFamily="49" charset="0"/>
              </a:rPr>
              <a:t>auth</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a:solidFill>
                  <a:schemeClr val="accent3"/>
                </a:solidFill>
                <a:latin typeface="Consolas" panose="020B0609020204030204" pitchFamily="49" charset="0"/>
                <a:cs typeface="Consolas" panose="020B0609020204030204" pitchFamily="49" charset="0"/>
              </a:rPr>
              <a:t>/media/</a:t>
            </a:r>
            <a:r>
              <a:rPr lang="en-US" sz="2400" dirty="0" err="1">
                <a:solidFill>
                  <a:schemeClr val="accent3"/>
                </a:solidFill>
                <a:latin typeface="Consolas" panose="020B0609020204030204" pitchFamily="49" charset="0"/>
                <a:cs typeface="Consolas" panose="020B0609020204030204" pitchFamily="49" charset="0"/>
              </a:rPr>
              <a:t>UsbFlash</a:t>
            </a:r>
            <a:r>
              <a:rPr lang="en-US" sz="2400" dirty="0" smtClean="0">
                <a:solidFill>
                  <a:schemeClr val="accent3"/>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268901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Enable </a:t>
            </a:r>
            <a:r>
              <a:rPr lang="en-US" sz="2400" b="1" dirty="0" err="1" smtClean="0">
                <a:solidFill>
                  <a:schemeClr val="bg1"/>
                </a:solidFill>
                <a:latin typeface="Arial" panose="020B0604020202020204" pitchFamily="34" charset="0"/>
                <a:cs typeface="Arial" panose="020B0604020202020204" pitchFamily="34" charset="0"/>
              </a:rPr>
              <a:t>SecureBoot</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63</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262979"/>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go to BIOS Setup and set a good supervisor password</a:t>
            </a:r>
          </a:p>
          <a:p>
            <a:pPr marL="342900" indent="-342900">
              <a:buFontTx/>
              <a:buChar char="-"/>
            </a:pPr>
            <a:r>
              <a:rPr lang="en-US" sz="2400" dirty="0">
                <a:solidFill>
                  <a:schemeClr val="bg1"/>
                </a:solidFill>
                <a:latin typeface="Arial" panose="020B0604020202020204" pitchFamily="34" charset="0"/>
                <a:cs typeface="Arial" panose="020B0604020202020204" pitchFamily="34" charset="0"/>
              </a:rPr>
              <a:t>i</a:t>
            </a:r>
            <a:r>
              <a:rPr lang="en-US" sz="2400" dirty="0" smtClean="0">
                <a:solidFill>
                  <a:schemeClr val="bg1"/>
                </a:solidFill>
                <a:latin typeface="Arial" panose="020B0604020202020204" pitchFamily="34" charset="0"/>
                <a:cs typeface="Arial" panose="020B0604020202020204" pitchFamily="34" charset="0"/>
              </a:rPr>
              <a:t>nsert the prepared USB flash drive and try to boot from it with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disabled, it should boot to UEFI Shell</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go to Security, select Clear All </a:t>
            </a:r>
            <a:r>
              <a:rPr lang="en-US" sz="2400" dirty="0" err="1" smtClean="0">
                <a:solidFill>
                  <a:schemeClr val="bg1"/>
                </a:solidFill>
                <a:latin typeface="Arial" panose="020B0604020202020204" pitchFamily="34" charset="0"/>
                <a:cs typeface="Arial" panose="020B0604020202020204" pitchFamily="34" charset="0"/>
              </a:rPr>
              <a:t>SecureBoot</a:t>
            </a:r>
            <a:r>
              <a:rPr lang="en-US" sz="2400" dirty="0" smtClean="0">
                <a:solidFill>
                  <a:schemeClr val="bg1"/>
                </a:solidFill>
                <a:latin typeface="Arial" panose="020B0604020202020204" pitchFamily="34" charset="0"/>
                <a:cs typeface="Arial" panose="020B0604020202020204" pitchFamily="34" charset="0"/>
              </a:rPr>
              <a:t> Variables option, save and exit BIOS Setup</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boot from prepared USB flash drive and execute:</a:t>
            </a:r>
            <a:br>
              <a:rPr lang="en-US" sz="2400" dirty="0" smtClean="0">
                <a:solidFill>
                  <a:schemeClr val="bg1"/>
                </a:solidFill>
                <a:latin typeface="Arial" panose="020B0604020202020204" pitchFamily="34" charset="0"/>
                <a:cs typeface="Arial" panose="020B0604020202020204" pitchFamily="34" charset="0"/>
              </a:rPr>
            </a:br>
            <a:r>
              <a:rPr lang="en-US" sz="2400" dirty="0" err="1" smtClean="0">
                <a:solidFill>
                  <a:schemeClr val="accent3"/>
                </a:solidFill>
                <a:latin typeface="Consolas" panose="020B0609020204030204" pitchFamily="49" charset="0"/>
                <a:cs typeface="Consolas" panose="020B0609020204030204" pitchFamily="49" charset="0"/>
              </a:rPr>
              <a:t>UpdateVars</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db</a:t>
            </a:r>
            <a:r>
              <a:rPr lang="en-US" sz="2400" dirty="0" smtClean="0">
                <a:solidFill>
                  <a:schemeClr val="accent3"/>
                </a:solidFill>
                <a:latin typeface="Consolas" panose="020B0609020204030204" pitchFamily="49" charset="0"/>
                <a:cs typeface="Consolas" panose="020B0609020204030204" pitchFamily="49" charset="0"/>
              </a:rPr>
              <a:t> </a:t>
            </a:r>
            <a:r>
              <a:rPr lang="en-US" sz="2400" dirty="0" err="1" smtClean="0">
                <a:solidFill>
                  <a:schemeClr val="accent3"/>
                </a:solidFill>
                <a:latin typeface="Consolas" panose="020B0609020204030204" pitchFamily="49" charset="0"/>
                <a:cs typeface="Consolas" panose="020B0609020204030204" pitchFamily="49" charset="0"/>
              </a:rPr>
              <a:t>db.auth</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r>
              <a:rPr lang="en-US" sz="2400" dirty="0" err="1" smtClean="0">
                <a:solidFill>
                  <a:schemeClr val="accent3"/>
                </a:solidFill>
                <a:latin typeface="Consolas" panose="020B0609020204030204" pitchFamily="49" charset="0"/>
                <a:cs typeface="Consolas" panose="020B0609020204030204" pitchFamily="49" charset="0"/>
              </a:rPr>
              <a:t>UpdateVars</a:t>
            </a:r>
            <a:r>
              <a:rPr lang="en-US" sz="2400" dirty="0" smtClean="0">
                <a:solidFill>
                  <a:schemeClr val="accent3"/>
                </a:solidFill>
                <a:latin typeface="Consolas" panose="020B0609020204030204" pitchFamily="49" charset="0"/>
                <a:cs typeface="Consolas" panose="020B0609020204030204" pitchFamily="49" charset="0"/>
              </a:rPr>
              <a:t> KEK </a:t>
            </a:r>
            <a:r>
              <a:rPr lang="en-US" sz="2400" dirty="0" err="1" smtClean="0">
                <a:solidFill>
                  <a:schemeClr val="accent3"/>
                </a:solidFill>
                <a:latin typeface="Consolas" panose="020B0609020204030204" pitchFamily="49" charset="0"/>
                <a:cs typeface="Consolas" panose="020B0609020204030204" pitchFamily="49" charset="0"/>
              </a:rPr>
              <a:t>KEK.auth</a:t>
            </a:r>
            <a:r>
              <a:rPr lang="en-US" sz="2400" dirty="0" smtClean="0">
                <a:solidFill>
                  <a:schemeClr val="accent3"/>
                </a:solidFill>
                <a:latin typeface="Consolas" panose="020B0609020204030204" pitchFamily="49" charset="0"/>
                <a:cs typeface="Consolas" panose="020B0609020204030204" pitchFamily="49" charset="0"/>
              </a:rPr>
              <a:t/>
            </a:r>
            <a:br>
              <a:rPr lang="en-US" sz="2400" dirty="0" smtClean="0">
                <a:solidFill>
                  <a:schemeClr val="accent3"/>
                </a:solidFill>
                <a:latin typeface="Consolas" panose="020B0609020204030204" pitchFamily="49" charset="0"/>
                <a:cs typeface="Consolas" panose="020B0609020204030204" pitchFamily="49" charset="0"/>
              </a:rPr>
            </a:br>
            <a:r>
              <a:rPr lang="en-US" sz="2400" dirty="0" err="1" smtClean="0">
                <a:solidFill>
                  <a:schemeClr val="accent3"/>
                </a:solidFill>
                <a:latin typeface="Consolas" panose="020B0609020204030204" pitchFamily="49" charset="0"/>
                <a:cs typeface="Consolas" panose="020B0609020204030204" pitchFamily="49" charset="0"/>
              </a:rPr>
              <a:t>UpdateVars</a:t>
            </a:r>
            <a:r>
              <a:rPr lang="en-US" sz="2400" dirty="0" smtClean="0">
                <a:solidFill>
                  <a:schemeClr val="accent3"/>
                </a:solidFill>
                <a:latin typeface="Consolas" panose="020B0609020204030204" pitchFamily="49" charset="0"/>
                <a:cs typeface="Consolas" panose="020B0609020204030204" pitchFamily="49" charset="0"/>
              </a:rPr>
              <a:t> PK </a:t>
            </a:r>
            <a:r>
              <a:rPr lang="en-US" sz="2400" dirty="0" err="1" smtClean="0">
                <a:solidFill>
                  <a:schemeClr val="accent3"/>
                </a:solidFill>
                <a:latin typeface="Consolas" panose="020B0609020204030204" pitchFamily="49" charset="0"/>
                <a:cs typeface="Consolas" panose="020B0609020204030204" pitchFamily="49" charset="0"/>
              </a:rPr>
              <a:t>PK.auth</a:t>
            </a:r>
            <a:endParaRPr lang="en-US" sz="2400" dirty="0" smtClean="0">
              <a:solidFill>
                <a:schemeClr val="accent3"/>
              </a:solidFill>
              <a:latin typeface="Consolas" panose="020B0609020204030204" pitchFamily="49" charset="0"/>
              <a:cs typeface="Consolas" panose="020B0609020204030204" pitchFamily="49" charset="0"/>
            </a:endParaRPr>
          </a:p>
          <a:p>
            <a:endParaRPr lang="en-US" sz="2400" dirty="0" smtClean="0">
              <a:solidFill>
                <a:schemeClr val="accent3"/>
              </a:solidFill>
              <a:latin typeface="Consolas" panose="020B0609020204030204" pitchFamily="49" charset="0"/>
              <a:cs typeface="Consolas" panose="020B0609020204030204" pitchFamily="49" charset="0"/>
            </a:endParaRP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try to execute the last command again, it should fail with </a:t>
            </a:r>
            <a:br>
              <a:rPr lang="en-US" sz="2400" dirty="0" smtClean="0">
                <a:solidFill>
                  <a:schemeClr val="bg1">
                    <a:lumMod val="95000"/>
                  </a:schemeClr>
                </a:solidFill>
                <a:latin typeface="Arial" panose="020B0604020202020204" pitchFamily="34" charset="0"/>
                <a:cs typeface="Arial" panose="020B0604020202020204" pitchFamily="34" charset="0"/>
              </a:rPr>
            </a:br>
            <a:r>
              <a:rPr lang="en-US" sz="2400" dirty="0" smtClean="0">
                <a:solidFill>
                  <a:schemeClr val="bg1">
                    <a:lumMod val="95000"/>
                  </a:schemeClr>
                </a:solidFill>
                <a:latin typeface="Arial" panose="020B0604020202020204" pitchFamily="34" charset="0"/>
                <a:cs typeface="Arial" panose="020B0604020202020204" pitchFamily="34" charset="0"/>
              </a:rPr>
              <a:t>“security violation” message</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if so, we have </a:t>
            </a:r>
            <a:r>
              <a:rPr lang="en-US" sz="2400" dirty="0" err="1" smtClean="0">
                <a:solidFill>
                  <a:schemeClr val="bg1">
                    <a:lumMod val="95000"/>
                  </a:schemeClr>
                </a:solidFill>
                <a:latin typeface="Arial" panose="020B0604020202020204" pitchFamily="34" charset="0"/>
                <a:cs typeface="Arial" panose="020B0604020202020204" pitchFamily="34" charset="0"/>
              </a:rPr>
              <a:t>SecureBoot</a:t>
            </a:r>
            <a:r>
              <a:rPr lang="en-US" sz="2400" dirty="0" smtClean="0">
                <a:solidFill>
                  <a:schemeClr val="bg1">
                    <a:lumMod val="95000"/>
                  </a:schemeClr>
                </a:solidFill>
                <a:latin typeface="Arial" panose="020B0604020202020204" pitchFamily="34" charset="0"/>
                <a:cs typeface="Arial" panose="020B0604020202020204" pitchFamily="34" charset="0"/>
              </a:rPr>
              <a:t> armed and ready</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reboot and test if the signed UEFI shell is bootable, it should be</a:t>
            </a:r>
          </a:p>
        </p:txBody>
      </p:sp>
    </p:spTree>
    <p:extLst>
      <p:ext uri="{BB962C8B-B14F-4D97-AF65-F5344CB8AC3E}">
        <p14:creationId xmlns:p14="http://schemas.microsoft.com/office/powerpoint/2010/main" val="39398805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Remove </a:t>
            </a:r>
            <a:r>
              <a:rPr lang="en-US" sz="2400" b="1" dirty="0" err="1" smtClean="0">
                <a:solidFill>
                  <a:schemeClr val="bg1"/>
                </a:solidFill>
                <a:latin typeface="Arial" panose="020B0604020202020204" pitchFamily="34" charset="0"/>
                <a:cs typeface="Arial" panose="020B0604020202020204" pitchFamily="34" charset="0"/>
              </a:rPr>
              <a:t>UnlockPwd</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64</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2308324"/>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now we are in control of the boot process, but only if BIOS password is not known to the attacker and can’t be reset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Acer uses </a:t>
            </a:r>
            <a:r>
              <a:rPr lang="en-US" sz="2400" dirty="0" err="1" smtClean="0">
                <a:solidFill>
                  <a:schemeClr val="bg1"/>
                </a:solidFill>
                <a:latin typeface="Arial" panose="020B0604020202020204" pitchFamily="34" charset="0"/>
                <a:cs typeface="Arial" panose="020B0604020202020204" pitchFamily="34" charset="0"/>
              </a:rPr>
              <a:t>UplockPwd</a:t>
            </a:r>
            <a:r>
              <a:rPr lang="en-US" sz="2400" dirty="0" smtClean="0">
                <a:solidFill>
                  <a:schemeClr val="bg1"/>
                </a:solidFill>
                <a:latin typeface="Arial" panose="020B0604020202020204" pitchFamily="34" charset="0"/>
                <a:cs typeface="Arial" panose="020B0604020202020204" pitchFamily="34" charset="0"/>
              </a:rPr>
              <a:t> driver for resetting forgotten BIOS passwords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if the driver is removed, BIOS will crash after 3 failed password attempts </a:t>
            </a:r>
            <a:endParaRPr lang="en-US" sz="2400" dirty="0" smtClean="0">
              <a:solidFill>
                <a:schemeClr val="bg1">
                  <a:lumMod val="95000"/>
                </a:schemeClr>
              </a:solidFill>
              <a:latin typeface="Arial" panose="020B0604020202020204" pitchFamily="34" charset="0"/>
              <a:cs typeface="Arial" panose="020B0604020202020204" pitchFamily="34" charset="0"/>
            </a:endParaRPr>
          </a:p>
        </p:txBody>
      </p:sp>
      <p:pic>
        <p:nvPicPr>
          <p:cNvPr id="14338" name="Picture 2" descr="C:\Users\nikolajschlej\Desktop\FixIt\pics\UnlockPasswo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417" y="4284980"/>
            <a:ext cx="6571512" cy="158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7925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Fix It </a:t>
            </a:r>
            <a:r>
              <a:rPr lang="en-US" sz="2400" b="1" dirty="0" smtClean="0">
                <a:solidFill>
                  <a:schemeClr val="bg1"/>
                </a:solidFill>
                <a:latin typeface="Arial" panose="020B0604020202020204" pitchFamily="34" charset="0"/>
                <a:cs typeface="Arial" panose="020B0604020202020204" pitchFamily="34" charset="0"/>
              </a:rPr>
              <a:t>Yourself: Remove other stuff</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65</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524315"/>
          </a:xfrm>
          <a:prstGeom prst="rect">
            <a:avLst/>
          </a:prstGeom>
          <a:noFill/>
        </p:spPr>
        <p:txBody>
          <a:bodyPr wrap="square" rtlCol="0">
            <a:spAutoFit/>
          </a:bodyPr>
          <a:lstStyle/>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remove WPBT driver</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remove flash drivers: </a:t>
            </a:r>
            <a:r>
              <a:rPr lang="en-US" sz="2400" dirty="0" err="1" smtClean="0">
                <a:solidFill>
                  <a:schemeClr val="bg1">
                    <a:lumMod val="95000"/>
                  </a:schemeClr>
                </a:solidFill>
                <a:latin typeface="Arial" panose="020B0604020202020204" pitchFamily="34" charset="0"/>
                <a:cs typeface="Arial" panose="020B0604020202020204" pitchFamily="34" charset="0"/>
              </a:rPr>
              <a:t>PfatServices</a:t>
            </a:r>
            <a:r>
              <a:rPr lang="en-US" sz="2400" dirty="0" smtClean="0">
                <a:solidFill>
                  <a:schemeClr val="bg1">
                    <a:lumMod val="95000"/>
                  </a:schemeClr>
                </a:solidFill>
                <a:latin typeface="Arial" panose="020B0604020202020204" pitchFamily="34" charset="0"/>
                <a:cs typeface="Arial" panose="020B0604020202020204" pitchFamily="34" charset="0"/>
              </a:rPr>
              <a:t>, </a:t>
            </a:r>
            <a:r>
              <a:rPr lang="en-US" sz="2400" dirty="0" err="1" smtClean="0">
                <a:solidFill>
                  <a:schemeClr val="bg1">
                    <a:lumMod val="95000"/>
                  </a:schemeClr>
                </a:solidFill>
                <a:latin typeface="Arial" panose="020B0604020202020204" pitchFamily="34" charset="0"/>
                <a:cs typeface="Arial" panose="020B0604020202020204" pitchFamily="34" charset="0"/>
              </a:rPr>
              <a:t>Ihisi</a:t>
            </a:r>
            <a:r>
              <a:rPr lang="en-US" sz="2400" dirty="0" smtClean="0">
                <a:solidFill>
                  <a:schemeClr val="bg1">
                    <a:lumMod val="95000"/>
                  </a:schemeClr>
                </a:solidFill>
                <a:latin typeface="Arial" panose="020B0604020202020204" pitchFamily="34" charset="0"/>
                <a:cs typeface="Arial" panose="020B0604020202020204" pitchFamily="34" charset="0"/>
              </a:rPr>
              <a:t>, </a:t>
            </a:r>
            <a:r>
              <a:rPr lang="en-US" sz="2400" dirty="0" err="1" smtClean="0">
                <a:solidFill>
                  <a:schemeClr val="bg1">
                    <a:lumMod val="95000"/>
                  </a:schemeClr>
                </a:solidFill>
                <a:latin typeface="Arial" panose="020B0604020202020204" pitchFamily="34" charset="0"/>
                <a:cs typeface="Arial" panose="020B0604020202020204" pitchFamily="34" charset="0"/>
              </a:rPr>
              <a:t>SecureFlashDxe</a:t>
            </a:r>
            <a:r>
              <a:rPr lang="en-US" sz="2400" dirty="0" smtClean="0">
                <a:solidFill>
                  <a:schemeClr val="bg1">
                    <a:lumMod val="95000"/>
                  </a:schemeClr>
                </a:solidFill>
                <a:latin typeface="Arial" panose="020B0604020202020204" pitchFamily="34" charset="0"/>
                <a:cs typeface="Arial" panose="020B0604020202020204" pitchFamily="34" charset="0"/>
              </a:rPr>
              <a:t>, </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remove </a:t>
            </a:r>
            <a:r>
              <a:rPr lang="en-US" sz="2400" dirty="0" err="1" smtClean="0">
                <a:solidFill>
                  <a:schemeClr val="bg1">
                    <a:lumMod val="95000"/>
                  </a:schemeClr>
                </a:solidFill>
                <a:latin typeface="Arial" panose="020B0604020202020204" pitchFamily="34" charset="0"/>
                <a:cs typeface="Arial" panose="020B0604020202020204" pitchFamily="34" charset="0"/>
              </a:rPr>
              <a:t>CapsulePei</a:t>
            </a:r>
            <a:r>
              <a:rPr lang="en-US" sz="2400" dirty="0" smtClean="0">
                <a:solidFill>
                  <a:schemeClr val="bg1">
                    <a:lumMod val="95000"/>
                  </a:schemeClr>
                </a:solidFill>
                <a:latin typeface="Arial" panose="020B0604020202020204" pitchFamily="34" charset="0"/>
                <a:cs typeface="Arial" panose="020B0604020202020204" pitchFamily="34" charset="0"/>
              </a:rPr>
              <a:t>, replace </a:t>
            </a:r>
            <a:r>
              <a:rPr lang="en-US" sz="2400" dirty="0" err="1" smtClean="0">
                <a:solidFill>
                  <a:schemeClr val="bg1">
                    <a:lumMod val="95000"/>
                  </a:schemeClr>
                </a:solidFill>
                <a:latin typeface="Arial" panose="020B0604020202020204" pitchFamily="34" charset="0"/>
                <a:cs typeface="Arial" panose="020B0604020202020204" pitchFamily="34" charset="0"/>
              </a:rPr>
              <a:t>CapsuleDxe</a:t>
            </a:r>
            <a:r>
              <a:rPr lang="en-US" sz="2400" dirty="0" smtClean="0">
                <a:solidFill>
                  <a:schemeClr val="bg1">
                    <a:lumMod val="95000"/>
                  </a:schemeClr>
                </a:solidFill>
                <a:latin typeface="Arial" panose="020B0604020202020204" pitchFamily="34" charset="0"/>
                <a:cs typeface="Arial" panose="020B0604020202020204" pitchFamily="34" charset="0"/>
              </a:rPr>
              <a:t> with a dummy driver that overrides </a:t>
            </a:r>
            <a:r>
              <a:rPr lang="en-US" sz="2400" dirty="0" err="1" smtClean="0">
                <a:solidFill>
                  <a:schemeClr val="bg1">
                    <a:lumMod val="95000"/>
                  </a:schemeClr>
                </a:solidFill>
                <a:latin typeface="Arial" panose="020B0604020202020204" pitchFamily="34" charset="0"/>
                <a:cs typeface="Arial" panose="020B0604020202020204" pitchFamily="34" charset="0"/>
              </a:rPr>
              <a:t>UpdateCapsule</a:t>
            </a:r>
            <a:r>
              <a:rPr lang="en-US" sz="2400" dirty="0" smtClean="0">
                <a:solidFill>
                  <a:schemeClr val="bg1">
                    <a:lumMod val="95000"/>
                  </a:schemeClr>
                </a:solidFill>
                <a:latin typeface="Arial" panose="020B0604020202020204" pitchFamily="34" charset="0"/>
                <a:cs typeface="Arial" panose="020B0604020202020204" pitchFamily="34" charset="0"/>
              </a:rPr>
              <a:t> and </a:t>
            </a:r>
            <a:r>
              <a:rPr lang="en-US" sz="2400" dirty="0" err="1" smtClean="0">
                <a:solidFill>
                  <a:schemeClr val="bg1">
                    <a:lumMod val="95000"/>
                  </a:schemeClr>
                </a:solidFill>
                <a:latin typeface="Arial" panose="020B0604020202020204" pitchFamily="34" charset="0"/>
                <a:cs typeface="Arial" panose="020B0604020202020204" pitchFamily="34" charset="0"/>
              </a:rPr>
              <a:t>QueryCapsuleCapabilities</a:t>
            </a:r>
            <a:r>
              <a:rPr lang="en-US" sz="2400" dirty="0" smtClean="0">
                <a:solidFill>
                  <a:schemeClr val="bg1">
                    <a:lumMod val="95000"/>
                  </a:schemeClr>
                </a:solidFill>
                <a:latin typeface="Arial" panose="020B0604020202020204" pitchFamily="34" charset="0"/>
                <a:cs typeface="Arial" panose="020B0604020202020204" pitchFamily="34" charset="0"/>
              </a:rPr>
              <a:t> to return EFI_UNSUPPORTED</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remove unused protections: </a:t>
            </a:r>
            <a:r>
              <a:rPr lang="en-US" sz="2400" dirty="0" err="1" smtClean="0">
                <a:solidFill>
                  <a:schemeClr val="bg1">
                    <a:lumMod val="95000"/>
                  </a:schemeClr>
                </a:solidFill>
                <a:latin typeface="Arial" panose="020B0604020202020204" pitchFamily="34" charset="0"/>
                <a:cs typeface="Arial" panose="020B0604020202020204" pitchFamily="34" charset="0"/>
              </a:rPr>
              <a:t>BiosProtect</a:t>
            </a:r>
            <a:r>
              <a:rPr lang="en-US" sz="2400" dirty="0" smtClean="0">
                <a:solidFill>
                  <a:schemeClr val="bg1">
                    <a:lumMod val="95000"/>
                  </a:schemeClr>
                </a:solidFill>
                <a:latin typeface="Arial" panose="020B0604020202020204" pitchFamily="34" charset="0"/>
                <a:cs typeface="Arial" panose="020B0604020202020204" pitchFamily="34" charset="0"/>
              </a:rPr>
              <a:t>, </a:t>
            </a:r>
            <a:r>
              <a:rPr lang="en-US" sz="2400" dirty="0" err="1" smtClean="0">
                <a:solidFill>
                  <a:schemeClr val="bg1">
                    <a:lumMod val="95000"/>
                  </a:schemeClr>
                </a:solidFill>
                <a:latin typeface="Arial" panose="020B0604020202020204" pitchFamily="34" charset="0"/>
                <a:cs typeface="Arial" panose="020B0604020202020204" pitchFamily="34" charset="0"/>
              </a:rPr>
              <a:t>PchBiosWriteProtect</a:t>
            </a:r>
            <a:endParaRPr lang="en-US" sz="2400" dirty="0" smtClean="0">
              <a:solidFill>
                <a:schemeClr val="bg1">
                  <a:lumMod val="95000"/>
                </a:schemeClr>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remove network stack: </a:t>
            </a:r>
            <a:r>
              <a:rPr lang="en-US" sz="2400" dirty="0" err="1" smtClean="0">
                <a:solidFill>
                  <a:schemeClr val="bg1">
                    <a:lumMod val="95000"/>
                  </a:schemeClr>
                </a:solidFill>
                <a:latin typeface="Arial" panose="020B0604020202020204" pitchFamily="34" charset="0"/>
                <a:cs typeface="Arial" panose="020B0604020202020204" pitchFamily="34" charset="0"/>
              </a:rPr>
              <a:t>NetworkLocker</a:t>
            </a:r>
            <a:r>
              <a:rPr lang="en-US" sz="2400" dirty="0" smtClean="0">
                <a:solidFill>
                  <a:schemeClr val="bg1">
                    <a:lumMod val="95000"/>
                  </a:schemeClr>
                </a:solidFill>
                <a:latin typeface="Arial" panose="020B0604020202020204" pitchFamily="34" charset="0"/>
                <a:cs typeface="Arial" panose="020B0604020202020204" pitchFamily="34" charset="0"/>
              </a:rPr>
              <a:t>, </a:t>
            </a:r>
            <a:r>
              <a:rPr lang="en-US" sz="2400" dirty="0" err="1" smtClean="0">
                <a:solidFill>
                  <a:schemeClr val="bg1">
                    <a:lumMod val="95000"/>
                  </a:schemeClr>
                </a:solidFill>
                <a:latin typeface="Arial" panose="020B0604020202020204" pitchFamily="34" charset="0"/>
                <a:cs typeface="Arial" panose="020B0604020202020204" pitchFamily="34" charset="0"/>
              </a:rPr>
              <a:t>DhcpDummy</a:t>
            </a:r>
            <a:r>
              <a:rPr lang="en-US" sz="2400" dirty="0" smtClean="0">
                <a:solidFill>
                  <a:schemeClr val="bg1">
                    <a:lumMod val="95000"/>
                  </a:schemeClr>
                </a:solidFill>
                <a:latin typeface="Arial" panose="020B0604020202020204" pitchFamily="34" charset="0"/>
                <a:cs typeface="Arial" panose="020B0604020202020204" pitchFamily="34" charset="0"/>
              </a:rPr>
              <a:t>, </a:t>
            </a:r>
            <a:r>
              <a:rPr lang="en-US" sz="2400" dirty="0" err="1" smtClean="0">
                <a:solidFill>
                  <a:schemeClr val="bg1">
                    <a:lumMod val="95000"/>
                  </a:schemeClr>
                </a:solidFill>
                <a:latin typeface="Arial" panose="020B0604020202020204" pitchFamily="34" charset="0"/>
                <a:cs typeface="Arial" panose="020B0604020202020204" pitchFamily="34" charset="0"/>
              </a:rPr>
              <a:t>Dpc</a:t>
            </a:r>
            <a:r>
              <a:rPr lang="en-US" sz="2400" dirty="0" smtClean="0">
                <a:solidFill>
                  <a:schemeClr val="bg1">
                    <a:lumMod val="95000"/>
                  </a:schemeClr>
                </a:solidFill>
                <a:latin typeface="Arial" panose="020B0604020202020204" pitchFamily="34" charset="0"/>
                <a:cs typeface="Arial" panose="020B0604020202020204" pitchFamily="34" charset="0"/>
              </a:rPr>
              <a:t>, </a:t>
            </a:r>
            <a:r>
              <a:rPr lang="en-US" sz="2400" dirty="0" err="1" smtClean="0">
                <a:solidFill>
                  <a:schemeClr val="bg1">
                    <a:lumMod val="95000"/>
                  </a:schemeClr>
                </a:solidFill>
                <a:latin typeface="Arial" panose="020B0604020202020204" pitchFamily="34" charset="0"/>
                <a:cs typeface="Arial" panose="020B0604020202020204" pitchFamily="34" charset="0"/>
              </a:rPr>
              <a:t>Mnp</a:t>
            </a:r>
            <a:r>
              <a:rPr lang="en-US" sz="2400" dirty="0" smtClean="0">
                <a:solidFill>
                  <a:schemeClr val="bg1">
                    <a:lumMod val="95000"/>
                  </a:schemeClr>
                </a:solidFill>
                <a:latin typeface="Arial" panose="020B0604020202020204" pitchFamily="34" charset="0"/>
                <a:cs typeface="Arial" panose="020B0604020202020204" pitchFamily="34" charset="0"/>
              </a:rPr>
              <a:t>, Arp, </a:t>
            </a:r>
            <a:r>
              <a:rPr lang="en-US" sz="2400" dirty="0" err="1" smtClean="0">
                <a:solidFill>
                  <a:schemeClr val="bg1">
                    <a:lumMod val="95000"/>
                  </a:schemeClr>
                </a:solidFill>
                <a:latin typeface="Arial" panose="020B0604020202020204" pitchFamily="34" charset="0"/>
                <a:cs typeface="Arial" panose="020B0604020202020204" pitchFamily="34" charset="0"/>
              </a:rPr>
              <a:t>Snp</a:t>
            </a:r>
            <a:r>
              <a:rPr lang="en-US" sz="2400" dirty="0" smtClean="0">
                <a:solidFill>
                  <a:schemeClr val="bg1">
                    <a:lumMod val="95000"/>
                  </a:schemeClr>
                </a:solidFill>
                <a:latin typeface="Arial" panose="020B0604020202020204" pitchFamily="34" charset="0"/>
                <a:cs typeface="Arial" panose="020B0604020202020204" pitchFamily="34" charset="0"/>
              </a:rPr>
              <a:t>, Ip4, Ip4Config, Udp4, Dhcp4, Mtftp4, </a:t>
            </a:r>
            <a:r>
              <a:rPr lang="en-US" sz="2400" dirty="0" err="1" smtClean="0">
                <a:solidFill>
                  <a:schemeClr val="bg1">
                    <a:lumMod val="95000"/>
                  </a:schemeClr>
                </a:solidFill>
                <a:latin typeface="Arial" panose="020B0604020202020204" pitchFamily="34" charset="0"/>
                <a:cs typeface="Arial" panose="020B0604020202020204" pitchFamily="34" charset="0"/>
              </a:rPr>
              <a:t>RtkUndiDxe</a:t>
            </a:r>
            <a:endParaRPr lang="en-US" sz="2400" dirty="0" smtClean="0">
              <a:solidFill>
                <a:schemeClr val="bg1">
                  <a:lumMod val="95000"/>
                </a:schemeClr>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remove ME-related drivers: </a:t>
            </a:r>
            <a:r>
              <a:rPr lang="en-US" sz="2400" dirty="0" err="1" smtClean="0">
                <a:solidFill>
                  <a:schemeClr val="bg1">
                    <a:lumMod val="95000"/>
                  </a:schemeClr>
                </a:solidFill>
                <a:latin typeface="Arial" panose="020B0604020202020204" pitchFamily="34" charset="0"/>
                <a:cs typeface="Arial" panose="020B0604020202020204" pitchFamily="34" charset="0"/>
              </a:rPr>
              <a:t>MeFwDowngrade</a:t>
            </a:r>
            <a:r>
              <a:rPr lang="en-US" sz="2400" dirty="0" smtClean="0">
                <a:solidFill>
                  <a:schemeClr val="bg1">
                    <a:lumMod val="95000"/>
                  </a:schemeClr>
                </a:solidFill>
                <a:latin typeface="Arial" panose="020B0604020202020204" pitchFamily="34" charset="0"/>
                <a:cs typeface="Arial" panose="020B0604020202020204" pitchFamily="34" charset="0"/>
              </a:rPr>
              <a:t>, </a:t>
            </a:r>
            <a:r>
              <a:rPr lang="en-US" sz="2400" dirty="0" err="1" smtClean="0">
                <a:solidFill>
                  <a:schemeClr val="bg1">
                    <a:lumMod val="95000"/>
                  </a:schemeClr>
                </a:solidFill>
                <a:latin typeface="Arial" panose="020B0604020202020204" pitchFamily="34" charset="0"/>
                <a:cs typeface="Arial" panose="020B0604020202020204" pitchFamily="34" charset="0"/>
              </a:rPr>
              <a:t>BiosExtensionLoader</a:t>
            </a:r>
            <a:endParaRPr lang="en-US" sz="2400" dirty="0" smtClean="0">
              <a:solidFill>
                <a:schemeClr val="bg1">
                  <a:lumMod val="95000"/>
                </a:schemeClr>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remove all other stuff you don’t want or need, if the firmware can still boot your OS - it’s fine to have that components removed</a:t>
            </a:r>
          </a:p>
        </p:txBody>
      </p:sp>
    </p:spTree>
    <p:extLst>
      <p:ext uri="{BB962C8B-B14F-4D97-AF65-F5344CB8AC3E}">
        <p14:creationId xmlns:p14="http://schemas.microsoft.com/office/powerpoint/2010/main" val="39121236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Conclusion</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66</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830997"/>
          </a:xfrm>
          <a:prstGeom prst="rect">
            <a:avLst/>
          </a:prstGeom>
          <a:noFill/>
        </p:spPr>
        <p:txBody>
          <a:bodyPr wrap="square" rtlCol="0">
            <a:spAutoFit/>
          </a:bodyPr>
          <a:lstStyle/>
          <a:p>
            <a:pPr marL="342900" indent="-342900">
              <a:buFontTx/>
              <a:buChar char="-"/>
            </a:pPr>
            <a:endParaRPr lang="en-US" sz="2400" dirty="0" smtClean="0">
              <a:solidFill>
                <a:schemeClr val="bg1">
                  <a:lumMod val="95000"/>
                </a:schemeClr>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lumMod val="95000"/>
                </a:schemeClr>
              </a:solidFill>
              <a:latin typeface="Arial" panose="020B0604020202020204" pitchFamily="34" charset="0"/>
              <a:cs typeface="Arial" panose="020B0604020202020204" pitchFamily="34" charset="0"/>
            </a:endParaRPr>
          </a:p>
        </p:txBody>
      </p:sp>
      <p:pic>
        <p:nvPicPr>
          <p:cNvPr id="16386" name="Picture 2" descr="C:\Users\nikolajschlej\Desktop\FixIt\pics\how-to-Write-a-Concl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851" y="1695843"/>
            <a:ext cx="6598298" cy="409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1654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Conclusion: Summary</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67</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3785652"/>
          </a:xfrm>
          <a:prstGeom prst="rect">
            <a:avLst/>
          </a:prstGeom>
          <a:noFill/>
        </p:spPr>
        <p:txBody>
          <a:bodyPr wrap="square" rtlCol="0">
            <a:spAutoFit/>
          </a:bodyPr>
          <a:lstStyle/>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PC is still working and can boot an UEFI-compatible OS</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after </a:t>
            </a:r>
            <a:r>
              <a:rPr lang="en-US" sz="2400" dirty="0" err="1" smtClean="0">
                <a:solidFill>
                  <a:schemeClr val="bg1">
                    <a:lumMod val="95000"/>
                  </a:schemeClr>
                </a:solidFill>
                <a:latin typeface="Arial" panose="020B0604020202020204" pitchFamily="34" charset="0"/>
                <a:cs typeface="Arial" panose="020B0604020202020204" pitchFamily="34" charset="0"/>
              </a:rPr>
              <a:t>ExitBS</a:t>
            </a:r>
            <a:r>
              <a:rPr lang="en-US" sz="2400" dirty="0" smtClean="0">
                <a:solidFill>
                  <a:schemeClr val="bg1">
                    <a:lumMod val="95000"/>
                  </a:schemeClr>
                </a:solidFill>
                <a:latin typeface="Arial" panose="020B0604020202020204" pitchFamily="34" charset="0"/>
                <a:cs typeface="Arial" panose="020B0604020202020204" pitchFamily="34" charset="0"/>
              </a:rPr>
              <a:t>:</a:t>
            </a:r>
            <a:br>
              <a:rPr lang="en-US" sz="2400" dirty="0" smtClean="0">
                <a:solidFill>
                  <a:schemeClr val="bg1">
                    <a:lumMod val="95000"/>
                  </a:schemeClr>
                </a:solidFill>
                <a:latin typeface="Arial" panose="020B0604020202020204" pitchFamily="34" charset="0"/>
                <a:cs typeface="Arial" panose="020B0604020202020204" pitchFamily="34" charset="0"/>
              </a:rPr>
            </a:br>
            <a:r>
              <a:rPr lang="en-US" sz="2400" dirty="0" smtClean="0">
                <a:solidFill>
                  <a:schemeClr val="bg1">
                    <a:lumMod val="95000"/>
                  </a:schemeClr>
                </a:solidFill>
                <a:latin typeface="Arial" panose="020B0604020202020204" pitchFamily="34" charset="0"/>
                <a:cs typeface="Arial" panose="020B0604020202020204" pitchFamily="34" charset="0"/>
              </a:rPr>
              <a:t>0. BIOS is read-only for all execution modes including SMM</a:t>
            </a:r>
            <a:br>
              <a:rPr lang="en-US" sz="2400" dirty="0" smtClean="0">
                <a:solidFill>
                  <a:schemeClr val="bg1">
                    <a:lumMod val="95000"/>
                  </a:schemeClr>
                </a:solidFill>
                <a:latin typeface="Arial" panose="020B0604020202020204" pitchFamily="34" charset="0"/>
                <a:cs typeface="Arial" panose="020B0604020202020204" pitchFamily="34" charset="0"/>
              </a:rPr>
            </a:br>
            <a:r>
              <a:rPr lang="en-US" sz="2400" dirty="0" smtClean="0">
                <a:solidFill>
                  <a:schemeClr val="bg1">
                    <a:lumMod val="95000"/>
                  </a:schemeClr>
                </a:solidFill>
                <a:latin typeface="Arial" panose="020B0604020202020204" pitchFamily="34" charset="0"/>
                <a:cs typeface="Arial" panose="020B0604020202020204" pitchFamily="34" charset="0"/>
              </a:rPr>
              <a:t>1. BIOS password storage is inaccessible</a:t>
            </a:r>
            <a:br>
              <a:rPr lang="en-US" sz="2400" dirty="0" smtClean="0">
                <a:solidFill>
                  <a:schemeClr val="bg1">
                    <a:lumMod val="95000"/>
                  </a:schemeClr>
                </a:solidFill>
                <a:latin typeface="Arial" panose="020B0604020202020204" pitchFamily="34" charset="0"/>
                <a:cs typeface="Arial" panose="020B0604020202020204" pitchFamily="34" charset="0"/>
              </a:rPr>
            </a:br>
            <a:r>
              <a:rPr lang="en-US" sz="2400" dirty="0" smtClean="0">
                <a:solidFill>
                  <a:schemeClr val="bg1">
                    <a:lumMod val="95000"/>
                  </a:schemeClr>
                </a:solidFill>
                <a:latin typeface="Arial" panose="020B0604020202020204" pitchFamily="34" charset="0"/>
                <a:cs typeface="Arial" panose="020B0604020202020204" pitchFamily="34" charset="0"/>
              </a:rPr>
              <a:t>2. NVRAM is emulated, no changes can persist across reset</a:t>
            </a:r>
          </a:p>
          <a:p>
            <a:pPr marL="342900" indent="-342900">
              <a:buFontTx/>
              <a:buChar char="-"/>
            </a:pPr>
            <a:r>
              <a:rPr lang="en-US" sz="2400" dirty="0" err="1" smtClean="0">
                <a:solidFill>
                  <a:schemeClr val="bg1">
                    <a:lumMod val="95000"/>
                  </a:schemeClr>
                </a:solidFill>
                <a:latin typeface="Arial" panose="020B0604020202020204" pitchFamily="34" charset="0"/>
                <a:cs typeface="Arial" panose="020B0604020202020204" pitchFamily="34" charset="0"/>
              </a:rPr>
              <a:t>SecureBoot</a:t>
            </a:r>
            <a:r>
              <a:rPr lang="en-US" sz="2400" dirty="0" smtClean="0">
                <a:solidFill>
                  <a:schemeClr val="bg1">
                    <a:lumMod val="95000"/>
                  </a:schemeClr>
                </a:solidFill>
                <a:latin typeface="Arial" panose="020B0604020202020204" pitchFamily="34" charset="0"/>
                <a:cs typeface="Arial" panose="020B0604020202020204" pitchFamily="34" charset="0"/>
              </a:rPr>
              <a:t> works and allows executing only the images we sign</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ACPI S3 is disabled for good</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Intel FPT utility can be used for further BIOS updates, but it can only be performed if BIOS password is known</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UEFI network stack is no more</a:t>
            </a:r>
          </a:p>
        </p:txBody>
      </p:sp>
    </p:spTree>
    <p:extLst>
      <p:ext uri="{BB962C8B-B14F-4D97-AF65-F5344CB8AC3E}">
        <p14:creationId xmlns:p14="http://schemas.microsoft.com/office/powerpoint/2010/main" val="524938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Brief Intro </a:t>
            </a:r>
            <a:r>
              <a:rPr lang="en-US" sz="2400" b="1" dirty="0" smtClean="0">
                <a:solidFill>
                  <a:schemeClr val="bg1"/>
                </a:solidFill>
                <a:latin typeface="Arial" panose="020B0604020202020204" pitchFamily="34" charset="0"/>
                <a:cs typeface="Arial" panose="020B0604020202020204" pitchFamily="34" charset="0"/>
              </a:rPr>
              <a:t>to (</a:t>
            </a:r>
            <a:r>
              <a:rPr lang="en-US" sz="2400" b="1" dirty="0">
                <a:solidFill>
                  <a:schemeClr val="bg1"/>
                </a:solidFill>
                <a:latin typeface="Arial" panose="020B0604020202020204" pitchFamily="34" charset="0"/>
                <a:cs typeface="Arial" panose="020B0604020202020204" pitchFamily="34" charset="0"/>
              </a:rPr>
              <a:t>U)EFI</a:t>
            </a:r>
            <a:r>
              <a:rPr lang="en-US" sz="2400" b="1" dirty="0" smtClean="0">
                <a:solidFill>
                  <a:schemeClr val="bg1"/>
                </a:solidFill>
                <a:latin typeface="Arial" panose="020B0604020202020204" pitchFamily="34" charset="0"/>
                <a:cs typeface="Arial" panose="020B0604020202020204" pitchFamily="34" charset="0"/>
              </a:rPr>
              <a:t>: SEC concepts</a:t>
            </a:r>
            <a:endParaRPr lang="ru-RU" sz="2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139869"/>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purpose: initialize enough HW to run code that uses stack </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wrote in assembler, microarchitecture dependent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provided by CPU vendor</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despite of it’s name, makes no security checks by default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switches BSP to 32 bit mode with flat memory</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detects and initializes CPU caches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sets L2 cache to no-eviction </a:t>
            </a:r>
            <a:r>
              <a:rPr lang="en-US" sz="2400" dirty="0" smtClean="0">
                <a:solidFill>
                  <a:schemeClr val="bg1"/>
                </a:solidFill>
                <a:latin typeface="Arial" panose="020B0604020202020204" pitchFamily="34" charset="0"/>
                <a:cs typeface="Arial" panose="020B0604020202020204" pitchFamily="34" charset="0"/>
              </a:rPr>
              <a:t>mode</a:t>
            </a:r>
            <a:r>
              <a:rPr lang="en-US" sz="2400" baseline="30000" dirty="0" smtClean="0">
                <a:solidFill>
                  <a:schemeClr val="bg1"/>
                </a:solidFill>
                <a:latin typeface="Arial" panose="020B0604020202020204" pitchFamily="34" charset="0"/>
                <a:cs typeface="Arial" panose="020B0604020202020204" pitchFamily="34" charset="0"/>
              </a:rPr>
              <a:t>1</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so it can be used as preliminary RAM</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finds PEI Core and transfers control to it </a:t>
            </a: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1600" dirty="0" smtClean="0">
                <a:solidFill>
                  <a:prstClr val="white"/>
                </a:solidFill>
                <a:latin typeface="Arial" panose="020B0604020202020204" pitchFamily="34" charset="0"/>
                <a:cs typeface="Arial" panose="020B0604020202020204" pitchFamily="34" charset="0"/>
              </a:rPr>
              <a:t>[1] a.k.a. Cache-as-RAM, </a:t>
            </a:r>
            <a:r>
              <a:rPr lang="en-US" sz="1600" dirty="0">
                <a:solidFill>
                  <a:prstClr val="white"/>
                </a:solidFill>
                <a:latin typeface="Arial" panose="020B0604020202020204" pitchFamily="34" charset="0"/>
                <a:cs typeface="Arial" panose="020B0604020202020204" pitchFamily="34" charset="0"/>
              </a:rPr>
              <a:t>more info </a:t>
            </a:r>
            <a:r>
              <a:rPr lang="en-US" sz="1600" dirty="0" smtClean="0">
                <a:solidFill>
                  <a:prstClr val="white"/>
                </a:solidFill>
                <a:latin typeface="Arial" panose="020B0604020202020204" pitchFamily="34" charset="0"/>
                <a:cs typeface="Arial" panose="020B0604020202020204" pitchFamily="34" charset="0"/>
              </a:rPr>
              <a:t>here: coreboot.org/images/6/6c/LBCar.pdf</a:t>
            </a:r>
            <a:endParaRPr lang="en-US" sz="2400" dirty="0" smtClean="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297683" y="767256"/>
            <a:ext cx="35892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5</a:t>
            </a:r>
            <a:endParaRPr lang="de-DE" b="1" dirty="0">
              <a:solidFill>
                <a:schemeClr val="bg1"/>
              </a:solidFill>
              <a:latin typeface="Arial" panose="020B0604020202020204" pitchFamily="34" charset="0"/>
              <a:cs typeface="Arial" panose="020B0604020202020204"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073" y="4992085"/>
            <a:ext cx="838200" cy="73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21895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Conclusion: Issues remaining and new</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68</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893647"/>
          </a:xfrm>
          <a:prstGeom prst="rect">
            <a:avLst/>
          </a:prstGeom>
          <a:noFill/>
        </p:spPr>
        <p:txBody>
          <a:bodyPr wrap="square" rtlCol="0">
            <a:spAutoFit/>
          </a:bodyPr>
          <a:lstStyle/>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SMM is still vulnerable, but breaching into it grants no persistence</a:t>
            </a:r>
          </a:p>
          <a:p>
            <a:pPr marL="342900" indent="-342900">
              <a:buFontTx/>
              <a:buChar char="-"/>
            </a:pPr>
            <a:r>
              <a:rPr lang="en-US" sz="2400" dirty="0" err="1" smtClean="0">
                <a:solidFill>
                  <a:schemeClr val="bg1">
                    <a:lumMod val="95000"/>
                  </a:schemeClr>
                </a:solidFill>
                <a:latin typeface="Arial" panose="020B0604020202020204" pitchFamily="34" charset="0"/>
                <a:cs typeface="Arial" panose="020B0604020202020204" pitchFamily="34" charset="0"/>
              </a:rPr>
              <a:t>BootXXXX</a:t>
            </a:r>
            <a:r>
              <a:rPr lang="en-US" sz="2400" dirty="0" smtClean="0">
                <a:solidFill>
                  <a:schemeClr val="bg1">
                    <a:lumMod val="95000"/>
                  </a:schemeClr>
                </a:solidFill>
                <a:latin typeface="Arial" panose="020B0604020202020204" pitchFamily="34" charset="0"/>
                <a:cs typeface="Arial" panose="020B0604020202020204" pitchFamily="34" charset="0"/>
              </a:rPr>
              <a:t> variables can’t be created by OS, we have to add new bootloaders manually</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ACPI S3 doesn’t work, but it can be replaced by S4 on fast SSD</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platform security relies upon PR registers, BIOS password, </a:t>
            </a:r>
            <a:r>
              <a:rPr lang="en-US" sz="2400" dirty="0" err="1" smtClean="0">
                <a:solidFill>
                  <a:schemeClr val="bg1">
                    <a:lumMod val="95000"/>
                  </a:schemeClr>
                </a:solidFill>
                <a:latin typeface="Arial" panose="020B0604020202020204" pitchFamily="34" charset="0"/>
                <a:cs typeface="Arial" panose="020B0604020202020204" pitchFamily="34" charset="0"/>
              </a:rPr>
              <a:t>SecureBoot</a:t>
            </a:r>
            <a:r>
              <a:rPr lang="en-US" sz="2400" dirty="0" smtClean="0">
                <a:solidFill>
                  <a:schemeClr val="bg1">
                    <a:lumMod val="95000"/>
                  </a:schemeClr>
                </a:solidFill>
                <a:latin typeface="Arial" panose="020B0604020202020204" pitchFamily="34" charset="0"/>
                <a:cs typeface="Arial" panose="020B0604020202020204" pitchFamily="34" charset="0"/>
              </a:rPr>
              <a:t> implementation and bootloader, a breach in any of them renders it useless</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network boot is not working anymore</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signed UEFI Shell we’ve prepared for </a:t>
            </a:r>
            <a:r>
              <a:rPr lang="en-US" sz="2400" dirty="0" err="1" smtClean="0">
                <a:solidFill>
                  <a:schemeClr val="bg1">
                    <a:lumMod val="95000"/>
                  </a:schemeClr>
                </a:solidFill>
                <a:latin typeface="Arial" panose="020B0604020202020204" pitchFamily="34" charset="0"/>
                <a:cs typeface="Arial" panose="020B0604020202020204" pitchFamily="34" charset="0"/>
              </a:rPr>
              <a:t>SecureBoot</a:t>
            </a:r>
            <a:r>
              <a:rPr lang="en-US" sz="2400" dirty="0" smtClean="0">
                <a:solidFill>
                  <a:schemeClr val="bg1">
                    <a:lumMod val="95000"/>
                  </a:schemeClr>
                </a:solidFill>
                <a:latin typeface="Arial" panose="020B0604020202020204" pitchFamily="34" charset="0"/>
                <a:cs typeface="Arial" panose="020B0604020202020204" pitchFamily="34" charset="0"/>
              </a:rPr>
              <a:t> testing is a skeleton key for the platform and must either be kept secret or securely removed </a:t>
            </a:r>
          </a:p>
          <a:p>
            <a:pPr marL="342900" indent="-342900">
              <a:buFontTx/>
              <a:buChar char="-"/>
            </a:pPr>
            <a:endParaRPr lang="en-US" sz="2400" dirty="0" smtClean="0">
              <a:solidFill>
                <a:schemeClr val="bg1">
                  <a:lumMod val="95000"/>
                </a:schemeClr>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42889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Conclusion: What else?</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69</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524315"/>
          </a:xfrm>
          <a:prstGeom prst="rect">
            <a:avLst/>
          </a:prstGeom>
          <a:noFill/>
        </p:spPr>
        <p:txBody>
          <a:bodyPr wrap="square" rtlCol="0">
            <a:spAutoFit/>
          </a:bodyPr>
          <a:lstStyle/>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try to contact Acer once again and push them to fix the mess</a:t>
            </a:r>
          </a:p>
          <a:p>
            <a:pPr marL="342900" indent="-342900">
              <a:buFontTx/>
              <a:buChar char="-"/>
            </a:pPr>
            <a:r>
              <a:rPr lang="en-US" sz="2400" dirty="0">
                <a:solidFill>
                  <a:schemeClr val="bg1">
                    <a:lumMod val="95000"/>
                  </a:schemeClr>
                </a:solidFill>
                <a:latin typeface="Arial" panose="020B0604020202020204" pitchFamily="34" charset="0"/>
                <a:cs typeface="Arial" panose="020B0604020202020204" pitchFamily="34" charset="0"/>
              </a:rPr>
              <a:t>o</a:t>
            </a:r>
            <a:r>
              <a:rPr lang="en-US" sz="2400" dirty="0" smtClean="0">
                <a:solidFill>
                  <a:schemeClr val="bg1">
                    <a:lumMod val="95000"/>
                  </a:schemeClr>
                </a:solidFill>
                <a:latin typeface="Arial" panose="020B0604020202020204" pitchFamily="34" charset="0"/>
                <a:cs typeface="Arial" panose="020B0604020202020204" pitchFamily="34" charset="0"/>
              </a:rPr>
              <a:t>r throw the system out and don’t buy from them anymore</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fixing security vulnerabilities without sources is hard, but possible</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the vendor who care can fix them much faster and much better</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BIOS region can be made read-only by hardware SPI protection, but it requires two SPI chips to be designed in during board manufacturing</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the idea of having NVRAM in the same flash chip as BIOS was bad from the beginning and gets worse every day</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AMD-based platforms may be vulnerable too (harder to test without CHIPSEC)</a:t>
            </a:r>
          </a:p>
          <a:p>
            <a:pPr marL="342900" indent="-342900">
              <a:buFontTx/>
              <a:buChar char="-"/>
            </a:pPr>
            <a:r>
              <a:rPr lang="en-US" sz="2400" dirty="0" smtClean="0">
                <a:solidFill>
                  <a:schemeClr val="bg1">
                    <a:lumMod val="95000"/>
                  </a:schemeClr>
                </a:solidFill>
                <a:latin typeface="Arial" panose="020B0604020202020204" pitchFamily="34" charset="0"/>
                <a:cs typeface="Arial" panose="020B0604020202020204" pitchFamily="34" charset="0"/>
              </a:rPr>
              <a:t>publish the sources, patched binaries and slides on GitHub</a:t>
            </a:r>
          </a:p>
        </p:txBody>
      </p:sp>
    </p:spTree>
    <p:extLst>
      <p:ext uri="{BB962C8B-B14F-4D97-AF65-F5344CB8AC3E}">
        <p14:creationId xmlns:p14="http://schemas.microsoft.com/office/powerpoint/2010/main" val="15075485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smtClean="0">
                <a:solidFill>
                  <a:schemeClr val="bg1"/>
                </a:solidFill>
                <a:latin typeface="Arial" panose="020B0604020202020204" pitchFamily="34" charset="0"/>
                <a:cs typeface="Arial" panose="020B0604020202020204" pitchFamily="34" charset="0"/>
              </a:rPr>
              <a:t>Q&amp;A</a:t>
            </a:r>
            <a:endParaRPr lang="ru-RU" sz="2400"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179699" y="767256"/>
            <a:ext cx="476908" cy="369332"/>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70</a:t>
            </a:r>
            <a:endParaRPr lang="de-DE"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830997"/>
          </a:xfrm>
          <a:prstGeom prst="rect">
            <a:avLst/>
          </a:prstGeom>
          <a:noFill/>
        </p:spPr>
        <p:txBody>
          <a:bodyPr wrap="square" rtlCol="0">
            <a:spAutoFit/>
          </a:bodyPr>
          <a:lstStyle/>
          <a:p>
            <a:pPr marL="342900" indent="-342900">
              <a:buFontTx/>
              <a:buChar char="-"/>
            </a:pPr>
            <a:endParaRPr lang="en-US" sz="2400" dirty="0" smtClean="0">
              <a:solidFill>
                <a:schemeClr val="bg1">
                  <a:lumMod val="95000"/>
                </a:schemeClr>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lumMod val="95000"/>
                </a:schemeClr>
              </a:solidFill>
              <a:latin typeface="Arial" panose="020B0604020202020204" pitchFamily="34" charset="0"/>
              <a:cs typeface="Arial" panose="020B0604020202020204" pitchFamily="34" charset="0"/>
            </a:endParaRPr>
          </a:p>
        </p:txBody>
      </p:sp>
      <p:pic>
        <p:nvPicPr>
          <p:cNvPr id="17410" name="Picture 2" descr="C:\Users\nikolajschlej\Desktop\FixIt\pics\Q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204" y="1136586"/>
            <a:ext cx="4883567" cy="528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41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Brief Intro </a:t>
            </a:r>
            <a:r>
              <a:rPr lang="en-US" sz="2400" b="1" dirty="0" smtClean="0">
                <a:solidFill>
                  <a:schemeClr val="bg1"/>
                </a:solidFill>
                <a:latin typeface="Arial" panose="020B0604020202020204" pitchFamily="34" charset="0"/>
                <a:cs typeface="Arial" panose="020B0604020202020204" pitchFamily="34" charset="0"/>
              </a:rPr>
              <a:t>to (</a:t>
            </a:r>
            <a:r>
              <a:rPr lang="en-US" sz="2400" b="1" dirty="0">
                <a:solidFill>
                  <a:schemeClr val="bg1"/>
                </a:solidFill>
                <a:latin typeface="Arial" panose="020B0604020202020204" pitchFamily="34" charset="0"/>
                <a:cs typeface="Arial" panose="020B0604020202020204" pitchFamily="34" charset="0"/>
              </a:rPr>
              <a:t>U)EFI</a:t>
            </a:r>
            <a:r>
              <a:rPr lang="en-US" sz="2400" b="1" dirty="0" smtClean="0">
                <a:solidFill>
                  <a:schemeClr val="bg1"/>
                </a:solidFill>
                <a:latin typeface="Arial" panose="020B0604020202020204" pitchFamily="34" charset="0"/>
                <a:cs typeface="Arial" panose="020B0604020202020204" pitchFamily="34" charset="0"/>
              </a:rPr>
              <a:t>: PEI concepts</a:t>
            </a:r>
            <a:endParaRPr lang="ru-RU" sz="2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5139869"/>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purpose: initialize RAM and mission-critical hardware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has two sub-phases: </a:t>
            </a:r>
            <a:r>
              <a:rPr lang="en-US" sz="2400" dirty="0" err="1" smtClean="0">
                <a:solidFill>
                  <a:schemeClr val="bg1"/>
                </a:solidFill>
                <a:latin typeface="Arial" panose="020B0604020202020204" pitchFamily="34" charset="0"/>
                <a:cs typeface="Arial" panose="020B0604020202020204" pitchFamily="34" charset="0"/>
              </a:rPr>
              <a:t>BeforeMem</a:t>
            </a:r>
            <a:r>
              <a:rPr lang="en-US" sz="2400" dirty="0" smtClean="0">
                <a:solidFill>
                  <a:schemeClr val="bg1"/>
                </a:solidFill>
                <a:latin typeface="Arial" panose="020B0604020202020204" pitchFamily="34" charset="0"/>
                <a:cs typeface="Arial" panose="020B0604020202020204" pitchFamily="34" charset="0"/>
              </a:rPr>
              <a:t> and </a:t>
            </a:r>
            <a:r>
              <a:rPr lang="en-US" sz="2400" dirty="0" err="1" smtClean="0">
                <a:solidFill>
                  <a:schemeClr val="bg1"/>
                </a:solidFill>
                <a:latin typeface="Arial" panose="020B0604020202020204" pitchFamily="34" charset="0"/>
                <a:cs typeface="Arial" panose="020B0604020202020204" pitchFamily="34" charset="0"/>
              </a:rPr>
              <a:t>AfterMem</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binaries stored in PE32 and TE</a:t>
            </a:r>
            <a:r>
              <a:rPr lang="en-US" sz="2400" baseline="30000" dirty="0" smtClean="0">
                <a:solidFill>
                  <a:schemeClr val="bg1"/>
                </a:solidFill>
                <a:latin typeface="Arial" panose="020B0604020202020204" pitchFamily="34" charset="0"/>
                <a:cs typeface="Arial" panose="020B0604020202020204" pitchFamily="34" charset="0"/>
              </a:rPr>
              <a:t>2</a:t>
            </a:r>
            <a:r>
              <a:rPr lang="en-US" sz="2400" dirty="0" smtClean="0">
                <a:solidFill>
                  <a:schemeClr val="bg1"/>
                </a:solidFill>
                <a:latin typeface="Arial" panose="020B0604020202020204" pitchFamily="34" charset="0"/>
                <a:cs typeface="Arial" panose="020B0604020202020204" pitchFamily="34" charset="0"/>
              </a:rPr>
              <a:t> formats</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BeforeMem</a:t>
            </a:r>
            <a:r>
              <a:rPr lang="en-US" sz="2400" dirty="0" smtClean="0">
                <a:solidFill>
                  <a:schemeClr val="bg1"/>
                </a:solidFill>
                <a:latin typeface="Arial" panose="020B0604020202020204" pitchFamily="34" charset="0"/>
                <a:cs typeface="Arial" panose="020B0604020202020204" pitchFamily="34" charset="0"/>
              </a:rPr>
              <a:t> binaries must be executable in place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PEI Core and Modules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PEI dependency expressions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PEI-to-PEI Interfaces and Hand-Off Blocks</a:t>
            </a:r>
          </a:p>
          <a:p>
            <a:pPr marL="342900" indent="-342900">
              <a:buFontTx/>
              <a:buChar char="-"/>
            </a:pPr>
            <a:r>
              <a:rPr lang="en-US" sz="2400" dirty="0" err="1" smtClean="0">
                <a:solidFill>
                  <a:schemeClr val="bg1"/>
                </a:solidFill>
                <a:latin typeface="Arial" panose="020B0604020202020204" pitchFamily="34" charset="0"/>
                <a:cs typeface="Arial" panose="020B0604020202020204" pitchFamily="34" charset="0"/>
              </a:rPr>
              <a:t>PeiServices</a:t>
            </a: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on S3 resume, UEFI boot process ends here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otherwise, control and HOBs are transferred to DXE Core</a:t>
            </a: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r>
              <a:rPr lang="en-US" sz="2400" dirty="0" smtClean="0">
                <a:solidFill>
                  <a:schemeClr val="bg1"/>
                </a:solidFill>
                <a:latin typeface="Arial" panose="020B0604020202020204" pitchFamily="34" charset="0"/>
                <a:cs typeface="Arial" panose="020B0604020202020204" pitchFamily="34" charset="0"/>
              </a:rPr>
              <a:t> </a:t>
            </a:r>
          </a:p>
          <a:p>
            <a:r>
              <a:rPr lang="en-US" sz="1600" dirty="0" smtClean="0">
                <a:solidFill>
                  <a:prstClr val="white"/>
                </a:solidFill>
                <a:latin typeface="Arial" panose="020B0604020202020204" pitchFamily="34" charset="0"/>
                <a:cs typeface="Arial" panose="020B0604020202020204" pitchFamily="34" charset="0"/>
              </a:rPr>
              <a:t>[</a:t>
            </a:r>
            <a:r>
              <a:rPr lang="en-US" sz="1600" dirty="0">
                <a:solidFill>
                  <a:prstClr val="white"/>
                </a:solidFill>
                <a:latin typeface="Arial" panose="020B0604020202020204" pitchFamily="34" charset="0"/>
                <a:cs typeface="Arial" panose="020B0604020202020204" pitchFamily="34" charset="0"/>
              </a:rPr>
              <a:t>2</a:t>
            </a:r>
            <a:r>
              <a:rPr lang="en-US" sz="1600" dirty="0" smtClean="0">
                <a:solidFill>
                  <a:prstClr val="white"/>
                </a:solidFill>
                <a:latin typeface="Arial" panose="020B0604020202020204" pitchFamily="34" charset="0"/>
                <a:cs typeface="Arial" panose="020B0604020202020204" pitchFamily="34" charset="0"/>
              </a:rPr>
              <a:t>] Terse Executable, a PE32 with most of it’s headers cut off to save precious space in L2 cache</a:t>
            </a:r>
            <a:endParaRPr lang="en-US" sz="2400" dirty="0" smtClean="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297683" y="767256"/>
            <a:ext cx="35892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6</a:t>
            </a:r>
            <a:endParaRPr lang="de-DE" b="1" dirty="0">
              <a:solidFill>
                <a:schemeClr val="bg1"/>
              </a:solidFill>
              <a:latin typeface="Arial" panose="020B0604020202020204" pitchFamily="34" charset="0"/>
              <a:cs typeface="Arial"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3823" y="5265891"/>
            <a:ext cx="10287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9157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872204" y="721090"/>
            <a:ext cx="6307494"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Brief Intro </a:t>
            </a:r>
            <a:r>
              <a:rPr lang="en-US" sz="2400" b="1" dirty="0" smtClean="0">
                <a:solidFill>
                  <a:schemeClr val="bg1"/>
                </a:solidFill>
                <a:latin typeface="Arial" panose="020B0604020202020204" pitchFamily="34" charset="0"/>
                <a:cs typeface="Arial" panose="020B0604020202020204" pitchFamily="34" charset="0"/>
              </a:rPr>
              <a:t>to (</a:t>
            </a:r>
            <a:r>
              <a:rPr lang="en-US" sz="2400" b="1" dirty="0">
                <a:solidFill>
                  <a:schemeClr val="bg1"/>
                </a:solidFill>
                <a:latin typeface="Arial" panose="020B0604020202020204" pitchFamily="34" charset="0"/>
                <a:cs typeface="Arial" panose="020B0604020202020204" pitchFamily="34" charset="0"/>
              </a:rPr>
              <a:t>U)EFI</a:t>
            </a:r>
            <a:r>
              <a:rPr lang="en-US" sz="2400" b="1" dirty="0" smtClean="0">
                <a:solidFill>
                  <a:schemeClr val="bg1"/>
                </a:solidFill>
                <a:latin typeface="Arial" panose="020B0604020202020204" pitchFamily="34" charset="0"/>
                <a:cs typeface="Arial" panose="020B0604020202020204" pitchFamily="34" charset="0"/>
              </a:rPr>
              <a:t>: DXE concepts</a:t>
            </a:r>
            <a:endParaRPr lang="ru-RU" sz="2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291374" y="1320985"/>
            <a:ext cx="9433598" cy="4893647"/>
          </a:xfrm>
          <a:prstGeom prst="rect">
            <a:avLst/>
          </a:prstGeom>
          <a:noFill/>
        </p:spPr>
        <p:txBody>
          <a:bodyPr wrap="square" rtlCol="0">
            <a:spAutoFit/>
          </a:bodyPr>
          <a:lstStyle/>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purpose: initialize all remaining hardware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64 bit code on most machines, exceptions are rare</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binaries stored in PE32+ format</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DXE Core, Dispatcher, Drivers, OROMs and Applications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DXE Protocols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SMM Core, Dispatcher, Drivers and SMI Handlers</a:t>
            </a: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DXE </a:t>
            </a:r>
            <a:r>
              <a:rPr lang="en-US" sz="2400" dirty="0">
                <a:solidFill>
                  <a:schemeClr val="bg1"/>
                </a:solidFill>
                <a:latin typeface="Arial" panose="020B0604020202020204" pitchFamily="34" charset="0"/>
                <a:cs typeface="Arial" panose="020B0604020202020204" pitchFamily="34" charset="0"/>
              </a:rPr>
              <a:t>d</a:t>
            </a:r>
            <a:r>
              <a:rPr lang="en-US" sz="2400" dirty="0" smtClean="0">
                <a:solidFill>
                  <a:schemeClr val="bg1"/>
                </a:solidFill>
                <a:latin typeface="Arial" panose="020B0604020202020204" pitchFamily="34" charset="0"/>
                <a:cs typeface="Arial" panose="020B0604020202020204" pitchFamily="34" charset="0"/>
              </a:rPr>
              <a:t>ependency expressions</a:t>
            </a:r>
          </a:p>
          <a:p>
            <a:pPr marL="342900" indent="-342900">
              <a:buFontTx/>
              <a:buChar char="-"/>
            </a:pPr>
            <a:r>
              <a:rPr lang="en-US" sz="2400" dirty="0" err="1">
                <a:solidFill>
                  <a:schemeClr val="bg1"/>
                </a:solidFill>
                <a:latin typeface="Arial" panose="020B0604020202020204" pitchFamily="34" charset="0"/>
                <a:cs typeface="Arial" panose="020B0604020202020204" pitchFamily="34" charset="0"/>
              </a:rPr>
              <a:t>BootServices</a:t>
            </a:r>
            <a:r>
              <a:rPr lang="en-US" sz="2400" dirty="0">
                <a:solidFill>
                  <a:schemeClr val="bg1"/>
                </a:solidFill>
                <a:latin typeface="Arial" panose="020B0604020202020204" pitchFamily="34" charset="0"/>
                <a:cs typeface="Arial" panose="020B0604020202020204" pitchFamily="34" charset="0"/>
              </a:rPr>
              <a:t> and </a:t>
            </a:r>
            <a:r>
              <a:rPr lang="en-US" sz="2400" dirty="0" err="1" smtClean="0">
                <a:solidFill>
                  <a:schemeClr val="bg1"/>
                </a:solidFill>
                <a:latin typeface="Arial" panose="020B0604020202020204" pitchFamily="34" charset="0"/>
                <a:cs typeface="Arial" panose="020B0604020202020204" pitchFamily="34" charset="0"/>
              </a:rPr>
              <a:t>RuntimeServices</a:t>
            </a: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r>
              <a:rPr lang="en-US" sz="2400" dirty="0" smtClean="0">
                <a:solidFill>
                  <a:schemeClr val="bg1"/>
                </a:solidFill>
                <a:latin typeface="Arial" panose="020B0604020202020204" pitchFamily="34" charset="0"/>
                <a:cs typeface="Arial" panose="020B0604020202020204" pitchFamily="34" charset="0"/>
              </a:rPr>
              <a:t>dispatches all available drivers and starts BDS application</a:t>
            </a:r>
            <a:endParaRPr lang="en-US" sz="2400" dirty="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smtClean="0">
              <a:solidFill>
                <a:schemeClr val="bg1"/>
              </a:solidFill>
              <a:latin typeface="Arial" panose="020B0604020202020204" pitchFamily="34" charset="0"/>
              <a:cs typeface="Arial" panose="020B0604020202020204" pitchFamily="34" charset="0"/>
            </a:endParaRPr>
          </a:p>
          <a:p>
            <a:pPr marL="342900" indent="-342900">
              <a:buFontTx/>
              <a:buChar char="-"/>
            </a:pPr>
            <a:endParaRPr lang="en-US" sz="24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0297683" y="767256"/>
            <a:ext cx="35892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7</a:t>
            </a:r>
            <a:endParaRPr lang="de-DE" b="1" dirty="0">
              <a:solidFill>
                <a:schemeClr val="bg1"/>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360" y="5194264"/>
            <a:ext cx="13112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8780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3403</Words>
  <Application>Microsoft Office PowerPoint</Application>
  <PresentationFormat>Benutzerdefiniert</PresentationFormat>
  <Paragraphs>519</Paragraphs>
  <Slides>72</Slides>
  <Notes>0</Notes>
  <HiddenSlides>0</HiddenSlides>
  <MMClips>0</MMClips>
  <ScaleCrop>false</ScaleCrop>
  <HeadingPairs>
    <vt:vector size="4" baseType="variant">
      <vt:variant>
        <vt:lpstr>Design</vt:lpstr>
      </vt:variant>
      <vt:variant>
        <vt:i4>1</vt:i4>
      </vt:variant>
      <vt:variant>
        <vt:lpstr>Folientitel</vt:lpstr>
      </vt:variant>
      <vt:variant>
        <vt:i4>72</vt:i4>
      </vt:variant>
    </vt:vector>
  </HeadingPairs>
  <TitlesOfParts>
    <vt:vector size="73" baseType="lpstr">
      <vt:lpstr>Тема 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2015-09-15T09:45:30Z</dcterms:created>
  <dcterms:modified xsi:type="dcterms:W3CDTF">2015-11-24T06:48:36Z</dcterms:modified>
</cp:coreProperties>
</file>